
<file path=[Content_Types].xml><?xml version="1.0" encoding="utf-8"?>
<Types xmlns="http://schemas.openxmlformats.org/package/2006/content-types">
  <Default Extension="png" ContentType="image/png"/>
  <Default Extension="emf" ContentType="image/x-emf"/>
  <Default Extension="mov" ContentType="video/quicktime"/>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7.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8.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9.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0.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1.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89" r:id="rId6"/>
    <p:sldMasterId id="2147483725" r:id="rId7"/>
    <p:sldMasterId id="2147483750" r:id="rId8"/>
    <p:sldMasterId id="2147483768" r:id="rId9"/>
    <p:sldMasterId id="2147483780" r:id="rId10"/>
    <p:sldMasterId id="2147483787" r:id="rId11"/>
    <p:sldMasterId id="2147483812" r:id="rId12"/>
    <p:sldMasterId id="2147483829" r:id="rId13"/>
    <p:sldMasterId id="2147483852" r:id="rId14"/>
    <p:sldMasterId id="2147483873" r:id="rId15"/>
    <p:sldMasterId id="2147483898" r:id="rId16"/>
  </p:sldMasterIdLst>
  <p:notesMasterIdLst>
    <p:notesMasterId r:id="rId54"/>
  </p:notesMasterIdLst>
  <p:sldIdLst>
    <p:sldId id="257" r:id="rId17"/>
    <p:sldId id="325" r:id="rId18"/>
    <p:sldId id="326" r:id="rId19"/>
    <p:sldId id="327" r:id="rId20"/>
    <p:sldId id="328" r:id="rId21"/>
    <p:sldId id="329" r:id="rId22"/>
    <p:sldId id="330" r:id="rId23"/>
    <p:sldId id="320" r:id="rId24"/>
    <p:sldId id="302" r:id="rId25"/>
    <p:sldId id="303" r:id="rId26"/>
    <p:sldId id="310" r:id="rId27"/>
    <p:sldId id="311" r:id="rId28"/>
    <p:sldId id="312" r:id="rId29"/>
    <p:sldId id="313" r:id="rId30"/>
    <p:sldId id="331" r:id="rId31"/>
    <p:sldId id="314" r:id="rId32"/>
    <p:sldId id="315" r:id="rId33"/>
    <p:sldId id="333" r:id="rId34"/>
    <p:sldId id="316" r:id="rId35"/>
    <p:sldId id="317" r:id="rId36"/>
    <p:sldId id="334" r:id="rId37"/>
    <p:sldId id="318" r:id="rId38"/>
    <p:sldId id="305" r:id="rId39"/>
    <p:sldId id="324" r:id="rId40"/>
    <p:sldId id="344" r:id="rId41"/>
    <p:sldId id="345" r:id="rId42"/>
    <p:sldId id="336" r:id="rId43"/>
    <p:sldId id="337" r:id="rId44"/>
    <p:sldId id="298" r:id="rId45"/>
    <p:sldId id="297" r:id="rId46"/>
    <p:sldId id="343" r:id="rId47"/>
    <p:sldId id="338" r:id="rId48"/>
    <p:sldId id="339" r:id="rId49"/>
    <p:sldId id="340" r:id="rId50"/>
    <p:sldId id="341" r:id="rId51"/>
    <p:sldId id="342" r:id="rId52"/>
    <p:sldId id="29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4944750-5D0D-4F86-B7A6-4AF2AE21186F}">
          <p14:sldIdLst>
            <p14:sldId id="257"/>
            <p14:sldId id="325"/>
            <p14:sldId id="326"/>
            <p14:sldId id="327"/>
            <p14:sldId id="328"/>
            <p14:sldId id="329"/>
            <p14:sldId id="330"/>
            <p14:sldId id="320"/>
            <p14:sldId id="302"/>
            <p14:sldId id="303"/>
            <p14:sldId id="310"/>
            <p14:sldId id="311"/>
            <p14:sldId id="312"/>
            <p14:sldId id="313"/>
            <p14:sldId id="331"/>
            <p14:sldId id="314"/>
            <p14:sldId id="315"/>
            <p14:sldId id="333"/>
            <p14:sldId id="316"/>
            <p14:sldId id="317"/>
            <p14:sldId id="334"/>
            <p14:sldId id="318"/>
            <p14:sldId id="305"/>
            <p14:sldId id="324"/>
            <p14:sldId id="344"/>
            <p14:sldId id="345"/>
            <p14:sldId id="336"/>
            <p14:sldId id="337"/>
            <p14:sldId id="298"/>
            <p14:sldId id="297"/>
            <p14:sldId id="343"/>
            <p14:sldId id="338"/>
            <p14:sldId id="339"/>
            <p14:sldId id="340"/>
            <p14:sldId id="341"/>
            <p14:sldId id="342"/>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extLst/>
  </p:cmAuthor>
  <p:cmAuthor id="2" name="Andrew Coates (DX AUSTRALIA)" initials="AA" lastIdx="1" clrIdx="1">
    <p:extLst/>
  </p:cmAuthor>
  <p:cmAuthor id="3" name="Yochay Kiriaty" initials="YK" lastIdx="2" clrIdx="2">
    <p:extLst/>
  </p:cmAuthor>
  <p:cmAuthor id="4" name="Jeremy Thake" initials="JT"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A5F8FB-32A4-4486-992F-13B08F5BCFAB}" v="367" dt="2017-08-14T17:07:03.046"/>
    <p1510:client id="{1BDDB939-2A43-4315-B769-18DCBC13FEA9}" v="37" dt="2017-08-14T21:20:16.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64" d="100"/>
          <a:sy n="164" d="100"/>
        </p:scale>
        <p:origin x="80"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commentAuthors" Target="commentAuthors.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2.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viewProps" Target="viewProps.xml"/><Relationship Id="rId10" Type="http://schemas.openxmlformats.org/officeDocument/2006/relationships/slideMaster" Target="slideMasters/slideMaster6.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presProps" Target="presProps.xml"/><Relationship Id="rId8" Type="http://schemas.openxmlformats.org/officeDocument/2006/relationships/slideMaster" Target="slideMasters/slideMaster4.xml"/><Relationship Id="rId51" Type="http://schemas.openxmlformats.org/officeDocument/2006/relationships/slide" Target="slides/slide35.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6-09-11T22:23:39.897" idx="2">
    <p:pos x="10" y="10"/>
    <p:text>not clear what message this slide drives</p:text>
    <p:extLst>
      <p:ext uri="{C676402C-5697-4E1C-873F-D02D1690AC5C}">
        <p15:threadingInfo xmlns:p15="http://schemas.microsoft.com/office/powerpoint/2012/main" timeZoneBias="420"/>
      </p:ext>
    </p:extLst>
  </p:cm>
  <p:cm authorId="4" dt="2016-10-06T10:58:21.841" idx="1">
    <p:pos x="106" y="106"/>
    <p:text>Chris has changed this</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57C478-63C1-4501-887C-451AE266D6A0}" type="datetimeFigureOut">
              <a:rPr lang="en-US" smtClean="0"/>
              <a:t>8/15/2017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400C77-98DD-41D6-BDE7-5E20B890E765}" type="slidenum">
              <a:rPr lang="en-US" smtClean="0"/>
              <a:t>‹#›</a:t>
            </a:fld>
            <a:endParaRPr lang="en-US"/>
          </a:p>
        </p:txBody>
      </p:sp>
    </p:spTree>
    <p:extLst>
      <p:ext uri="{BB962C8B-B14F-4D97-AF65-F5344CB8AC3E}">
        <p14:creationId xmlns:p14="http://schemas.microsoft.com/office/powerpoint/2010/main" val="732354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UI Light" pitchFamily="34" charset="0"/>
                <a:ea typeface="+mn-ea"/>
                <a:cs typeface="+mn-cs"/>
              </a:rPr>
              <a:t>Talking</a:t>
            </a:r>
            <a:r>
              <a:rPr lang="en-US" sz="1200" b="1" kern="1200" baseline="0">
                <a:solidFill>
                  <a:schemeClr val="tx1"/>
                </a:solidFill>
                <a:effectLst/>
                <a:latin typeface="Segoe UI Light" pitchFamily="34" charset="0"/>
                <a:ea typeface="+mn-ea"/>
                <a:cs typeface="+mn-cs"/>
              </a:rPr>
              <a:t> points: (New)</a:t>
            </a:r>
          </a:p>
          <a:p>
            <a:endParaRPr lang="en-US" sz="1200" b="1" kern="1200" baseline="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a:t>What do we go from here? </a:t>
            </a:r>
          </a:p>
          <a:p>
            <a:pPr marL="171450" indent="-171450">
              <a:buFont typeface="Arial" panose="020B0604020202020204" pitchFamily="34" charset="0"/>
              <a:buChar char="•"/>
            </a:pPr>
            <a:r>
              <a:rPr lang="en-US" sz="1200"/>
              <a:t>Introducing </a:t>
            </a:r>
            <a:r>
              <a:rPr lang="en-US" sz="1200" err="1"/>
              <a:t>Serverless</a:t>
            </a:r>
            <a:r>
              <a:rPr lang="en-US" sz="1200"/>
              <a:t>, an </a:t>
            </a:r>
            <a:r>
              <a:rPr lang="en-US" sz="1200" baseline="0"/>
              <a:t>event-driven process, which will grow and scale on demand. </a:t>
            </a:r>
          </a:p>
          <a:p>
            <a:pPr marL="171450" indent="-171450">
              <a:buFont typeface="Arial" panose="020B0604020202020204" pitchFamily="34" charset="0"/>
              <a:buChar char="•"/>
            </a:pPr>
            <a:r>
              <a:rPr lang="en-US" sz="1200" baseline="0"/>
              <a:t>The only remaining question now becomes: How I architect my app to become </a:t>
            </a:r>
            <a:r>
              <a:rPr lang="en-US" sz="1200" baseline="0" err="1"/>
              <a:t>Serverless</a:t>
            </a:r>
            <a:r>
              <a:rPr lang="en-US" sz="1200" baseline="0"/>
              <a:t>? Pretty neat, right? </a:t>
            </a:r>
          </a:p>
          <a:p>
            <a:pPr marL="0" indent="0">
              <a:buFont typeface="Arial" panose="020B0604020202020204" pitchFamily="34" charset="0"/>
              <a:buNone/>
            </a:pPr>
            <a:endParaRPr lang="en-US" sz="1200"/>
          </a:p>
          <a:p>
            <a:pPr marL="0" indent="0">
              <a:buFont typeface="Arial" panose="020B0604020202020204" pitchFamily="34" charset="0"/>
              <a:buNone/>
            </a:pPr>
            <a:r>
              <a:rPr lang="en-US" sz="1200"/>
              <a:t>It all sounds great, naturally, you</a:t>
            </a:r>
            <a:r>
              <a:rPr lang="en-US" sz="1200" baseline="0"/>
              <a:t> may ask, how does </a:t>
            </a:r>
            <a:r>
              <a:rPr lang="en-US" sz="1200" baseline="0" err="1"/>
              <a:t>Serverless</a:t>
            </a:r>
            <a:r>
              <a:rPr lang="en-US" sz="1200" baseline="0"/>
              <a:t> fit into the picture?</a:t>
            </a:r>
            <a:endParaRPr lang="en-US" sz="1200"/>
          </a:p>
          <a:p>
            <a:pPr marL="171450" indent="-171450">
              <a:buFont typeface="Arial" panose="020B0604020202020204" pitchFamily="34" charset="0"/>
              <a:buChar char="•"/>
            </a:pPr>
            <a:endParaRPr lang="en-US" sz="12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880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a:p>
            <a:endParaRPr lang="en-US"/>
          </a:p>
        </p:txBody>
      </p:sp>
      <p:sp>
        <p:nvSpPr>
          <p:cNvPr id="4" name="Slide Number Placeholder 3"/>
          <p:cNvSpPr>
            <a:spLocks noGrp="1"/>
          </p:cNvSpPr>
          <p:nvPr>
            <p:ph type="sldNum" sz="quarter" idx="10"/>
          </p:nvPr>
        </p:nvSpPr>
        <p:spPr/>
        <p:txBody>
          <a:bodyPr/>
          <a:lstStyle/>
          <a:p>
            <a:fld id="{FA2E45D9-6F23-48B0-9F93-9BB4FE9A61D8}"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83275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93" fontAlgn="base">
              <a:lnSpc>
                <a:spcPct val="90000"/>
              </a:lnSpc>
              <a:spcBef>
                <a:spcPct val="0"/>
              </a:spcBef>
              <a:spcAft>
                <a:spcPct val="0"/>
              </a:spcAft>
              <a:defRPr/>
            </a:pPr>
            <a:endParaRPr lang="en-US"/>
          </a:p>
        </p:txBody>
      </p:sp>
      <p:sp>
        <p:nvSpPr>
          <p:cNvPr id="4" name="Header Placeholder 3"/>
          <p:cNvSpPr>
            <a:spLocks noGrp="1"/>
          </p:cNvSpPr>
          <p:nvPr>
            <p:ph type="hdr" sz="quarter" idx="10"/>
          </p:nvPr>
        </p:nvSpPr>
        <p:spPr/>
        <p:txBody>
          <a:bodyPr/>
          <a:lstStyle/>
          <a:p>
            <a:pPr>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sysClr val="windowText" lastClr="000000"/>
                </a:solidFill>
              </a:rPr>
              <a:pPr>
                <a:defRPr/>
              </a:pPr>
              <a:t>8/15/2017 2:44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sysClr val="windowText" lastClr="000000"/>
                </a:solidFill>
              </a:rPr>
              <a:pPr>
                <a:defRPr/>
              </a:pPr>
              <a:t>24</a:t>
            </a:fld>
            <a:endParaRPr lang="en-US" sz="1800" kern="0">
              <a:solidFill>
                <a:sysClr val="windowText" lastClr="000000"/>
              </a:solidFill>
            </a:endParaRPr>
          </a:p>
        </p:txBody>
      </p:sp>
    </p:spTree>
    <p:extLst>
      <p:ext uri="{BB962C8B-B14F-4D97-AF65-F5344CB8AC3E}">
        <p14:creationId xmlns:p14="http://schemas.microsoft.com/office/powerpoint/2010/main" val="1479720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8/15/2017 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8918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8/15/2017 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1400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-Started with BizTalk server (in for 17 years) – how can we move things faster between enterprise integration? </a:t>
            </a:r>
            <a:r>
              <a:rPr lang="en-US" err="1"/>
              <a:t>LogicApps</a:t>
            </a:r>
            <a:r>
              <a:rPr lang="en-US"/>
              <a:t> was born out 100%</a:t>
            </a:r>
            <a:r>
              <a:rPr lang="en-US" baseline="0"/>
              <a:t> out of Azure. </a:t>
            </a:r>
          </a:p>
          <a:p>
            <a:r>
              <a:rPr lang="en-US" baseline="0"/>
              <a:t>-how to reduce integration from weeks/months to days?</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1601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Call out that we now support stored</a:t>
            </a:r>
            <a:r>
              <a:rPr lang="en-US" baseline="0"/>
              <a:t> </a:t>
            </a:r>
            <a:r>
              <a:rPr lang="en-US" baseline="0" err="1"/>
              <a:t>procs</a:t>
            </a:r>
            <a:r>
              <a:rPr lang="en-US" baseline="0"/>
              <a:t> on-</a:t>
            </a:r>
            <a:r>
              <a:rPr lang="en-US" baseline="0" err="1"/>
              <a:t>prem</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193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a:t>Logic Apps can</a:t>
            </a:r>
            <a:r>
              <a:rPr lang="en-NZ" b="0" baseline="0"/>
              <a:t> integrate with “anything” (APIs) and solve small or complex problems. Automation in a secure and reliable environment fast and easy.</a:t>
            </a:r>
          </a:p>
          <a:p>
            <a:endParaRPr lang="en-NZ" b="1"/>
          </a:p>
          <a:p>
            <a:r>
              <a:rPr lang="en-NZ" b="1"/>
              <a:t>Connect Anything:</a:t>
            </a:r>
          </a:p>
          <a:p>
            <a:r>
              <a:rPr lang="en-NZ"/>
              <a:t>On-premises,</a:t>
            </a:r>
            <a:r>
              <a:rPr lang="en-NZ" baseline="0"/>
              <a:t> hybrid and cloud</a:t>
            </a:r>
          </a:p>
          <a:p>
            <a:r>
              <a:rPr lang="en-NZ" baseline="0"/>
              <a:t>Mission critical, complex integration scenarios</a:t>
            </a:r>
          </a:p>
          <a:p>
            <a:r>
              <a:rPr lang="en-NZ" baseline="0"/>
              <a:t>Business productivity</a:t>
            </a:r>
          </a:p>
          <a:p>
            <a:endParaRPr lang="en-NZ" baseline="0"/>
          </a:p>
          <a:p>
            <a:r>
              <a:rPr lang="en-NZ" b="1" baseline="0"/>
              <a:t>Agile Business:</a:t>
            </a:r>
          </a:p>
          <a:p>
            <a:r>
              <a:rPr lang="en-NZ" baseline="0"/>
              <a:t>Quickly create workflows</a:t>
            </a:r>
          </a:p>
          <a:p>
            <a:r>
              <a:rPr lang="en-NZ" baseline="0"/>
              <a:t>Position to the future API centric</a:t>
            </a:r>
          </a:p>
          <a:p>
            <a:endParaRPr lang="en-NZ" baseline="0"/>
          </a:p>
          <a:p>
            <a:r>
              <a:rPr lang="en-NZ" b="1" baseline="0"/>
              <a:t>Transform Business:</a:t>
            </a:r>
          </a:p>
          <a:p>
            <a:r>
              <a:rPr lang="en-NZ" baseline="0"/>
              <a:t>Extract value from both (on-premises and cloud apps)</a:t>
            </a:r>
          </a:p>
          <a:p>
            <a:r>
              <a:rPr lang="en-NZ" baseline="0"/>
              <a:t>Build Holistic integration solutions.</a:t>
            </a:r>
          </a:p>
          <a:p>
            <a:endParaRPr lang="en-NZ" baseline="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8/15/2017 2:44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5782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8/15/2017 2:44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349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TIME MARKER: 10:40 A.M.</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967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9684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Abstraction of servers, infrastructure and configuration of operating system</a:t>
            </a:r>
          </a:p>
          <a:p>
            <a:r>
              <a:rPr lang="en-US"/>
              <a:t>Event-driven scale</a:t>
            </a:r>
          </a:p>
          <a:p>
            <a:r>
              <a:rPr lang="en-US"/>
              <a:t>Sub-second billing</a:t>
            </a:r>
          </a:p>
          <a:p>
            <a:r>
              <a:rPr lang="en-US"/>
              <a:t>Stateless</a:t>
            </a:r>
          </a:p>
          <a:p>
            <a:endParaRPr lang="en-US"/>
          </a:p>
          <a:p>
            <a:pPr lvl="0" rt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is a </a:t>
            </a:r>
            <a:r>
              <a:rPr lang="en-US" sz="1200" b="1" kern="1200">
                <a:solidFill>
                  <a:schemeClr val="tx1"/>
                </a:solidFill>
                <a:effectLst/>
                <a:latin typeface="+mn-lt"/>
                <a:ea typeface="+mn-ea"/>
                <a:cs typeface="+mn-cs"/>
              </a:rPr>
              <a:t>fully managed</a:t>
            </a:r>
            <a:r>
              <a:rPr lang="en-US" sz="1200" kern="1200">
                <a:solidFill>
                  <a:schemeClr val="tx1"/>
                </a:solidFill>
                <a:effectLst/>
                <a:latin typeface="+mn-lt"/>
                <a:ea typeface="+mn-ea"/>
                <a:cs typeface="+mn-cs"/>
              </a:rPr>
              <a:t> service. Some refer to it as Functions as a Service</a:t>
            </a:r>
          </a:p>
          <a:p>
            <a:pPr lvl="1"/>
            <a:r>
              <a:rPr lang="en-US" sz="1200" kern="1200">
                <a:solidFill>
                  <a:schemeClr val="tx1"/>
                </a:solidFill>
                <a:effectLst/>
                <a:latin typeface="+mn-lt"/>
                <a:ea typeface="+mn-ea"/>
                <a:cs typeface="+mn-cs"/>
              </a:rPr>
              <a:t>OS and Framework patching is performed for you</a:t>
            </a:r>
          </a:p>
          <a:p>
            <a:pPr lvl="1"/>
            <a:r>
              <a:rPr lang="en-US" sz="1200" kern="1200">
                <a:solidFill>
                  <a:schemeClr val="tx1"/>
                </a:solidFill>
                <a:effectLst/>
                <a:latin typeface="+mn-lt"/>
                <a:ea typeface="+mn-ea"/>
                <a:cs typeface="+mn-cs"/>
              </a:rPr>
              <a:t>There is zero administrative tasks and no need to manage any infrastructure </a:t>
            </a:r>
          </a:p>
          <a:p>
            <a:pPr lvl="1"/>
            <a:r>
              <a:rPr lang="en-US" sz="1200" kern="1200">
                <a:solidFill>
                  <a:schemeClr val="tx1"/>
                </a:solidFill>
                <a:effectLst/>
                <a:latin typeface="+mn-lt"/>
                <a:ea typeface="+mn-ea"/>
                <a:cs typeface="+mn-cs"/>
              </a:rPr>
              <a:t>You just deploy your code (function) and it runs</a:t>
            </a:r>
          </a:p>
          <a:p>
            <a:pPr lvl="1"/>
            <a:r>
              <a:rPr lang="en-US" sz="1200" kern="1200">
                <a:solidFill>
                  <a:schemeClr val="tx1"/>
                </a:solidFill>
                <a:effectLst/>
                <a:latin typeface="+mn-lt"/>
                <a:ea typeface="+mn-ea"/>
                <a:cs typeface="+mn-cs"/>
              </a:rPr>
              <a:t>Your code runs within seconds and for very short period of time</a:t>
            </a:r>
          </a:p>
          <a:p>
            <a:pPr lv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a:t>
            </a:r>
            <a:r>
              <a:rPr lang="en-US" sz="1200" b="1" kern="1200">
                <a:solidFill>
                  <a:schemeClr val="tx1"/>
                </a:solidFill>
                <a:effectLst/>
                <a:latin typeface="+mn-lt"/>
                <a:ea typeface="+mn-ea"/>
                <a:cs typeface="+mn-cs"/>
              </a:rPr>
              <a:t>scales quickly </a:t>
            </a:r>
            <a:r>
              <a:rPr lang="en-US" sz="1200" kern="1200">
                <a:solidFill>
                  <a:schemeClr val="tx1"/>
                </a:solidFill>
                <a:effectLst/>
                <a:latin typeface="+mn-lt"/>
                <a:ea typeface="+mn-ea"/>
                <a:cs typeface="+mn-cs"/>
              </a:rPr>
              <a:t>(almost </a:t>
            </a:r>
            <a:r>
              <a:rPr lang="en-US" sz="1200" b="1" kern="1200">
                <a:solidFill>
                  <a:schemeClr val="tx1"/>
                </a:solidFill>
                <a:effectLst/>
                <a:latin typeface="+mn-lt"/>
                <a:ea typeface="+mn-ea"/>
                <a:cs typeface="+mn-cs"/>
              </a:rPr>
              <a:t>instantly</a:t>
            </a:r>
            <a:r>
              <a:rPr lang="en-US" sz="1200" kern="1200">
                <a:solidFill>
                  <a:schemeClr val="tx1"/>
                </a:solidFill>
                <a:effectLst/>
                <a:latin typeface="+mn-lt"/>
                <a:ea typeface="+mn-ea"/>
                <a:cs typeface="+mn-cs"/>
              </a:rPr>
              <a:t>) and </a:t>
            </a:r>
            <a:r>
              <a:rPr lang="en-US" sz="1200" b="1" kern="1200">
                <a:solidFill>
                  <a:schemeClr val="tx1"/>
                </a:solidFill>
                <a:effectLst/>
                <a:latin typeface="+mn-lt"/>
                <a:ea typeface="+mn-ea"/>
                <a:cs typeface="+mn-cs"/>
              </a:rPr>
              <a:t>vastly</a:t>
            </a:r>
            <a:r>
              <a:rPr lang="en-US" sz="1200" kern="1200">
                <a:solidFill>
                  <a:schemeClr val="tx1"/>
                </a:solidFill>
                <a:effectLst/>
                <a:latin typeface="+mn-lt"/>
                <a:ea typeface="+mn-ea"/>
                <a:cs typeface="+mn-cs"/>
              </a:rPr>
              <a:t> </a:t>
            </a:r>
          </a:p>
          <a:p>
            <a:pPr lvl="1"/>
            <a:r>
              <a:rPr lang="en-US" sz="1200" kern="1200">
                <a:solidFill>
                  <a:schemeClr val="tx1"/>
                </a:solidFill>
                <a:effectLst/>
                <a:latin typeface="+mn-lt"/>
                <a:ea typeface="+mn-ea"/>
                <a:cs typeface="+mn-cs"/>
              </a:rPr>
              <a:t>Automatically scales </a:t>
            </a:r>
            <a:r>
              <a:rPr lang="en-US" sz="1200" b="1" kern="1200">
                <a:solidFill>
                  <a:schemeClr val="tx1"/>
                </a:solidFill>
                <a:effectLst/>
                <a:latin typeface="+mn-lt"/>
                <a:ea typeface="+mn-ea"/>
                <a:cs typeface="+mn-cs"/>
              </a:rPr>
              <a:t>within seconds </a:t>
            </a:r>
            <a:endParaRPr lang="en-US" sz="12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No</a:t>
            </a:r>
            <a:r>
              <a:rPr lang="en-US" sz="1200" kern="1200">
                <a:solidFill>
                  <a:schemeClr val="tx1"/>
                </a:solidFill>
                <a:effectLst/>
                <a:latin typeface="+mn-lt"/>
                <a:ea typeface="+mn-ea"/>
                <a:cs typeface="+mn-cs"/>
              </a:rPr>
              <a:t> scale </a:t>
            </a:r>
            <a:r>
              <a:rPr lang="en-US" sz="1200" b="1" kern="1200">
                <a:solidFill>
                  <a:schemeClr val="tx1"/>
                </a:solidFill>
                <a:effectLst/>
                <a:latin typeface="+mn-lt"/>
                <a:ea typeface="+mn-ea"/>
                <a:cs typeface="+mn-cs"/>
              </a:rPr>
              <a:t>configuration</a:t>
            </a:r>
            <a:r>
              <a:rPr lang="en-US" sz="1200" kern="1200">
                <a:solidFill>
                  <a:schemeClr val="tx1"/>
                </a:solidFill>
                <a:effectLst/>
                <a:latin typeface="+mn-lt"/>
                <a:ea typeface="+mn-ea"/>
                <a:cs typeface="+mn-cs"/>
              </a:rPr>
              <a:t> is required (there is no way to configure scale or limits)</a:t>
            </a:r>
          </a:p>
          <a:p>
            <a:pPr lvl="1"/>
            <a:r>
              <a:rPr lang="en-US" sz="1200" kern="1200">
                <a:solidFill>
                  <a:schemeClr val="tx1"/>
                </a:solidFill>
                <a:effectLst/>
                <a:latin typeface="+mn-lt"/>
                <a:ea typeface="+mn-ea"/>
                <a:cs typeface="+mn-cs"/>
              </a:rPr>
              <a:t>Scales to match </a:t>
            </a:r>
            <a:r>
              <a:rPr lang="en-US" sz="1200" b="1" kern="1200">
                <a:solidFill>
                  <a:schemeClr val="tx1"/>
                </a:solidFill>
                <a:effectLst/>
                <a:latin typeface="+mn-lt"/>
                <a:ea typeface="+mn-ea"/>
                <a:cs typeface="+mn-cs"/>
              </a:rPr>
              <a:t>any given workload</a:t>
            </a:r>
            <a:r>
              <a:rPr lang="en-US" sz="1200" kern="1200">
                <a:solidFill>
                  <a:schemeClr val="tx1"/>
                </a:solidFill>
                <a:effectLst/>
                <a:latin typeface="+mn-lt"/>
                <a:ea typeface="+mn-ea"/>
                <a:cs typeface="+mn-cs"/>
              </a:rPr>
              <a:t>. Scales from zero to handle </a:t>
            </a:r>
            <a:r>
              <a:rPr lang="en-US" sz="1200" b="1" kern="1200">
                <a:solidFill>
                  <a:schemeClr val="tx1"/>
                </a:solidFill>
                <a:effectLst/>
                <a:latin typeface="+mn-lt"/>
                <a:ea typeface="+mn-ea"/>
                <a:cs typeface="+mn-cs"/>
              </a:rPr>
              <a:t>tens of thousands concurrent</a:t>
            </a:r>
            <a:r>
              <a:rPr lang="en-US" sz="1200" kern="1200">
                <a:solidFill>
                  <a:schemeClr val="tx1"/>
                </a:solidFill>
                <a:effectLst/>
                <a:latin typeface="+mn-lt"/>
                <a:ea typeface="+mn-ea"/>
                <a:cs typeface="+mn-cs"/>
              </a:rPr>
              <a:t> functions invocations within seconds </a:t>
            </a:r>
          </a:p>
          <a:p>
            <a:pPr lvl="1"/>
            <a:r>
              <a:rPr lang="en-US" sz="1200" kern="1200">
                <a:solidFill>
                  <a:schemeClr val="tx1"/>
                </a:solidFill>
                <a:effectLst/>
                <a:latin typeface="+mn-lt"/>
                <a:ea typeface="+mn-ea"/>
                <a:cs typeface="+mn-cs"/>
              </a:rPr>
              <a:t>Pay only for the time your code is running</a:t>
            </a:r>
          </a:p>
          <a:p>
            <a:pPr lv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a:t>
            </a:r>
            <a:r>
              <a:rPr lang="en-US" sz="1200" b="1" kern="1200">
                <a:solidFill>
                  <a:schemeClr val="tx1"/>
                </a:solidFill>
                <a:effectLst/>
                <a:latin typeface="+mn-lt"/>
                <a:ea typeface="+mn-ea"/>
                <a:cs typeface="+mn-cs"/>
              </a:rPr>
              <a:t>reacts to events</a:t>
            </a:r>
            <a:endParaRPr lang="en-US" sz="12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React, in near real-time, to events and triggers</a:t>
            </a:r>
          </a:p>
          <a:p>
            <a:pPr lvl="1"/>
            <a:r>
              <a:rPr lang="en-US" sz="1200" kern="1200">
                <a:solidFill>
                  <a:schemeClr val="tx1"/>
                </a:solidFill>
                <a:effectLst/>
                <a:latin typeface="+mn-lt"/>
                <a:ea typeface="+mn-ea"/>
                <a:cs typeface="+mn-cs"/>
              </a:rPr>
              <a:t>Triggered by virtually any event from Azure service or 3</a:t>
            </a:r>
            <a:r>
              <a:rPr lang="en-US" sz="1200" kern="1200" baseline="30000">
                <a:solidFill>
                  <a:schemeClr val="tx1"/>
                </a:solidFill>
                <a:effectLst/>
                <a:latin typeface="+mn-lt"/>
                <a:ea typeface="+mn-ea"/>
                <a:cs typeface="+mn-cs"/>
              </a:rPr>
              <a:t>rd</a:t>
            </a:r>
            <a:r>
              <a:rPr lang="en-US" sz="1200" kern="1200">
                <a:solidFill>
                  <a:schemeClr val="tx1"/>
                </a:solidFill>
                <a:effectLst/>
                <a:latin typeface="+mn-lt"/>
                <a:ea typeface="+mn-ea"/>
                <a:cs typeface="+mn-cs"/>
              </a:rPr>
              <a:t> party services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Setup time, provisioning is long</a:t>
            </a:r>
            <a:r>
              <a:rPr lang="en-US" baseline="0"/>
              <a:t> &amp; costly</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216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“Pinnacle of PaaS compute”</a:t>
            </a:r>
          </a:p>
          <a:p>
            <a:pPr marL="571500" indent="-571500">
              <a:buFont typeface="Arial" panose="020B0604020202020204" pitchFamily="34" charset="0"/>
              <a:buChar char="•"/>
            </a:pPr>
            <a:r>
              <a:rPr lang="en-US"/>
              <a:t>Not just hardware “servers”, but software servers are also </a:t>
            </a:r>
            <a:r>
              <a:rPr lang="en-US" b="1"/>
              <a:t>managed for you</a:t>
            </a:r>
          </a:p>
          <a:p>
            <a:pPr marL="571500" indent="-571500">
              <a:buFont typeface="Arial" panose="020B0604020202020204" pitchFamily="34" charset="0"/>
              <a:buChar char="•"/>
            </a:pPr>
            <a:r>
              <a:rPr lang="en-US"/>
              <a:t>Focus on </a:t>
            </a:r>
            <a:r>
              <a:rPr lang="en-US" b="1"/>
              <a:t>business logic</a:t>
            </a:r>
            <a:r>
              <a:rPr lang="en-US"/>
              <a:t>, not solving technical problems not </a:t>
            </a:r>
            <a:r>
              <a:rPr lang="en-US" b="1"/>
              <a:t>core to business</a:t>
            </a:r>
          </a:p>
          <a:p>
            <a:pPr marL="571500" indent="-571500">
              <a:buFont typeface="Arial" panose="020B0604020202020204" pitchFamily="34" charset="0"/>
              <a:buChar char="•"/>
            </a:pPr>
            <a:r>
              <a:rPr lang="en-US"/>
              <a:t>Lower effort to get started makes it easier to experiment (bots, etc.)</a:t>
            </a:r>
          </a:p>
          <a:p>
            <a:r>
              <a:rPr lang="en-US"/>
              <a:t>Benefits of “</a:t>
            </a:r>
            <a:r>
              <a:rPr lang="en-US" err="1"/>
              <a:t>Serverless</a:t>
            </a:r>
            <a:r>
              <a:rPr lang="en-US"/>
              <a:t>”</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729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In today’s cloud enabled world, businesses are solving for maximum efficiency and faster time to market,</a:t>
            </a:r>
            <a:r>
              <a:rPr lang="en-US" baseline="0"/>
              <a:t> while reducing IT spend. </a:t>
            </a:r>
          </a:p>
          <a:p>
            <a:pPr marL="0" indent="0">
              <a:buFont typeface="Arial" panose="020B0604020202020204" pitchFamily="34" charset="0"/>
              <a:buNone/>
            </a:pPr>
            <a:r>
              <a:rPr lang="en-US" baseline="0"/>
              <a:t>Over the years we have seen businesses evolve from spinning VMs to leveraging the benefits of PaaS cloud such as managed infrastructure, scalability, high availability and cost. </a:t>
            </a:r>
          </a:p>
          <a:p>
            <a:pPr marL="0" indent="0">
              <a:buFont typeface="Arial" panose="020B0604020202020204" pitchFamily="34" charset="0"/>
              <a:buNone/>
            </a:pPr>
            <a:endParaRPr lang="en-US"/>
          </a:p>
          <a:p>
            <a:pPr marL="0" indent="0">
              <a:buFont typeface="Arial" panose="020B0604020202020204" pitchFamily="34" charset="0"/>
              <a:buNone/>
            </a:pPr>
            <a:r>
              <a:rPr lang="en-US"/>
              <a:t>Today, more businesses are trying to solve for what is core to their business focus – delivering services faster to their customers,</a:t>
            </a:r>
            <a:r>
              <a:rPr lang="en-US" baseline="0"/>
              <a:t> while reducing IT spend significantly. The answer comes in the form of </a:t>
            </a:r>
            <a:r>
              <a:rPr lang="en-US" baseline="0" err="1"/>
              <a:t>Serverless</a:t>
            </a:r>
            <a:r>
              <a:rPr lang="en-US" baseline="0"/>
              <a:t> application platform. </a:t>
            </a:r>
          </a:p>
          <a:p>
            <a:pPr marL="0" indent="0">
              <a:buFont typeface="Arial" panose="020B0604020202020204" pitchFamily="34" charset="0"/>
              <a:buNone/>
            </a:pPr>
            <a:endParaRPr lang="en-US" baseline="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a:t>In industry terms, when you hear someone say “</a:t>
            </a:r>
            <a:r>
              <a:rPr lang="en-US" baseline="0" err="1"/>
              <a:t>Serverless</a:t>
            </a:r>
            <a:r>
              <a:rPr lang="en-US" baseline="0"/>
              <a:t>” more often than not they are talking about </a:t>
            </a:r>
            <a:r>
              <a:rPr lang="en-US" baseline="0" err="1"/>
              <a:t>Serveless</a:t>
            </a:r>
            <a:r>
              <a:rPr lang="en-US" baseline="0"/>
              <a:t> Compute services which form the glue that enable developers to build their apps faster leveraging a variety of other PaaS services.   </a:t>
            </a:r>
          </a:p>
          <a:p>
            <a:pPr marL="0" indent="0">
              <a:buFont typeface="Arial" panose="020B0604020202020204" pitchFamily="34" charset="0"/>
              <a:buNone/>
            </a:pPr>
            <a:endParaRPr lang="en-US" baseline="0"/>
          </a:p>
          <a:p>
            <a:pPr marL="0" indent="0">
              <a:buFont typeface="Arial" panose="020B0604020202020204" pitchFamily="34" charset="0"/>
              <a:buNone/>
            </a:pPr>
            <a:r>
              <a:rPr lang="en-US" baseline="0" err="1"/>
              <a:t>Serverless</a:t>
            </a:r>
            <a:r>
              <a:rPr lang="en-US" baseline="0"/>
              <a:t> lets businesses maximize their benefits of the PaaS cloud by offering a fully managed infrastructure, with no servers to manage, provision and patch; hence reducing management overhead significantly. The event triggered programming model, allows for continuous auto-scaling and micro billing capabilities. Event-triggered compute and event-triggered scaling allows businesses to pay only for the compute power that was used, depending on the size of the workload.</a:t>
            </a:r>
          </a:p>
          <a:p>
            <a:pPr marL="0" indent="0">
              <a:buFont typeface="Arial" panose="020B0604020202020204" pitchFamily="34" charset="0"/>
              <a:buNone/>
            </a:pPr>
            <a:endParaRPr lang="en-US" baseline="0"/>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DD6517-1363-477A-A525-1F927625F38F}"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8/15/2017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908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TIME MARKER (COMPLETE SLIDE): 10:10 A.M.</a:t>
            </a:r>
          </a:p>
          <a:p>
            <a:endParaRPr lang="en-US" b="1"/>
          </a:p>
          <a:p>
            <a:r>
              <a:rPr lang="en-US" b="1"/>
              <a:t>Talking Points: (Updated on 4/3/17)</a:t>
            </a:r>
          </a:p>
          <a:p>
            <a:endParaRPr lang="en-US" b="1"/>
          </a:p>
          <a:p>
            <a:pPr marL="171450" indent="-171450">
              <a:buFont typeface="Arial" panose="020B0604020202020204" pitchFamily="34" charset="0"/>
              <a:buChar char="•"/>
            </a:pPr>
            <a:r>
              <a:rPr lang="en-US"/>
              <a:t>Lets talk about what really makes up MSFT’s </a:t>
            </a:r>
            <a:r>
              <a:rPr lang="en-US" err="1"/>
              <a:t>Serverless</a:t>
            </a:r>
            <a:r>
              <a:rPr lang="en-US"/>
              <a:t> platform:  At the center of the </a:t>
            </a:r>
            <a:r>
              <a:rPr lang="en-US" err="1"/>
              <a:t>Serverless</a:t>
            </a:r>
            <a:r>
              <a:rPr lang="en-US"/>
              <a:t> platform, is</a:t>
            </a:r>
            <a:r>
              <a:rPr lang="en-US" baseline="0"/>
              <a:t> our compute offerings: Azure Functions and Azure Logic Apps. Azure Functions is an event based </a:t>
            </a:r>
            <a:r>
              <a:rPr lang="en-US" baseline="0" err="1"/>
              <a:t>Serverless</a:t>
            </a:r>
            <a:r>
              <a:rPr lang="en-US" baseline="0"/>
              <a:t> compute experience that helps you accelerate your development. Run time is open. Function code can be executed in </a:t>
            </a:r>
            <a:r>
              <a:rPr lang="en-US" baseline="0" err="1"/>
              <a:t>vm</a:t>
            </a:r>
            <a:r>
              <a:rPr lang="en-US" baseline="0"/>
              <a:t> or somewhere else, on </a:t>
            </a:r>
            <a:r>
              <a:rPr lang="en-US" baseline="0" err="1"/>
              <a:t>prem</a:t>
            </a:r>
            <a:r>
              <a:rPr lang="en-US" baseline="0"/>
              <a:t> or in </a:t>
            </a:r>
            <a:r>
              <a:rPr lang="en-US" baseline="0" err="1"/>
              <a:t>clould</a:t>
            </a:r>
            <a:r>
              <a:rPr lang="en-US" baseline="0"/>
              <a:t>.  Logic Apps is a powerful orchestration tool. It enables building a </a:t>
            </a:r>
            <a:r>
              <a:rPr lang="en-US" baseline="0" err="1"/>
              <a:t>Serverless</a:t>
            </a:r>
            <a:r>
              <a:rPr lang="en-US" baseline="0"/>
              <a:t> app in minutes – by orchestrating multiple functions using a visual workflow tool. </a:t>
            </a:r>
          </a:p>
          <a:p>
            <a:pPr marL="171450" indent="-171450">
              <a:buFont typeface="Arial" panose="020B0604020202020204" pitchFamily="34" charset="0"/>
              <a:buChar char="•"/>
            </a:pPr>
            <a:endParaRPr lang="en-US" baseline="0"/>
          </a:p>
          <a:p>
            <a:pPr marL="171450" indent="-171450">
              <a:buFont typeface="Arial" panose="020B0604020202020204" pitchFamily="34" charset="0"/>
              <a:buChar char="•"/>
            </a:pPr>
            <a:r>
              <a:rPr lang="en-US" baseline="0"/>
              <a:t>Say you have your apps up and running using </a:t>
            </a:r>
            <a:r>
              <a:rPr lang="en-US" baseline="0" err="1"/>
              <a:t>Serverless</a:t>
            </a:r>
            <a:r>
              <a:rPr lang="en-US" baseline="0"/>
              <a:t>. Congratulations! You now need to collect intelligence from different apps across platforms to take actions upon. There are a few essential components which we think are core to building </a:t>
            </a:r>
            <a:r>
              <a:rPr lang="en-US" baseline="0" err="1"/>
              <a:t>Serverless</a:t>
            </a:r>
            <a:r>
              <a:rPr lang="en-US" baseline="0"/>
              <a:t> applications are: </a:t>
            </a:r>
          </a:p>
          <a:p>
            <a:pPr marL="628650" lvl="1" indent="-171450">
              <a:buFont typeface="Arial" panose="020B0604020202020204" pitchFamily="34" charset="0"/>
              <a:buChar char="•"/>
            </a:pPr>
            <a:r>
              <a:rPr lang="en-US" baseline="0"/>
              <a:t>Data/ Storage –Functions has triggers and bindings with Azure document DB and Azure Blob storage </a:t>
            </a:r>
          </a:p>
          <a:p>
            <a:pPr marL="1085850" lvl="2" indent="-171450">
              <a:buFont typeface="Arial" panose="020B0604020202020204" pitchFamily="34" charset="0"/>
              <a:buChar char="•"/>
            </a:pPr>
            <a:r>
              <a:rPr lang="en-US" b="1" baseline="0"/>
              <a:t>** Triggers: </a:t>
            </a:r>
            <a:r>
              <a:rPr lang="en-US" b="1"/>
              <a:t>Triggers are event responses used to trigger your custom code. They allow you to respond to events across the Azure platform or on premise. </a:t>
            </a:r>
            <a:endParaRPr lang="en-US" b="1" baseline="0"/>
          </a:p>
          <a:p>
            <a:pPr marL="1085850" lvl="2" indent="-171450">
              <a:buFont typeface="Arial" panose="020B0604020202020204" pitchFamily="34" charset="0"/>
              <a:buChar char="•"/>
            </a:pPr>
            <a:r>
              <a:rPr lang="en-US" b="1" baseline="0"/>
              <a:t>** Bindings: </a:t>
            </a:r>
            <a:r>
              <a:rPr lang="en-US" b="1"/>
              <a:t>Bindings represent the necessary meta data used to connect your code to the desired trigger or associated input or output data.</a:t>
            </a:r>
            <a:endParaRPr lang="en-US" b="1" baseline="0"/>
          </a:p>
          <a:p>
            <a:pPr marL="628650" lvl="1" indent="-171450">
              <a:buFont typeface="Arial" panose="020B0604020202020204" pitchFamily="34" charset="0"/>
              <a:buChar char="•"/>
            </a:pPr>
            <a:r>
              <a:rPr lang="en-US" baseline="0"/>
              <a:t>Messaging such as queues and topics using Azure Service Bus and Azure Event Hubs</a:t>
            </a:r>
          </a:p>
          <a:p>
            <a:pPr marL="628650" lvl="1" indent="-171450">
              <a:buFont typeface="Arial" panose="020B0604020202020204" pitchFamily="34" charset="0"/>
              <a:buChar char="•"/>
            </a:pPr>
            <a:r>
              <a:rPr lang="en-US" baseline="0"/>
              <a:t>Integration – that includes core LOB apps and SaaS apps integration via Azure Logic Apps.</a:t>
            </a:r>
          </a:p>
          <a:p>
            <a:pPr marL="628650" lvl="1" indent="-171450">
              <a:buFont typeface="Arial" panose="020B0604020202020204" pitchFamily="34" charset="0"/>
              <a:buChar char="•"/>
            </a:pPr>
            <a:r>
              <a:rPr lang="en-US" baseline="0"/>
              <a:t>Intelligence on data and sentiment/ predictive analysis using Cognitive services and Machine learning</a:t>
            </a:r>
          </a:p>
          <a:p>
            <a:pPr marL="628650" lvl="1" indent="-171450">
              <a:buFont typeface="Arial" panose="020B0604020202020204" pitchFamily="34" charset="0"/>
              <a:buChar char="•"/>
            </a:pPr>
            <a:r>
              <a:rPr lang="en-US" baseline="0"/>
              <a:t>Conversation as a service – how do we equip developers to build apps that offer an end-to-end experience for their end users – Azure Bot Service offers a </a:t>
            </a:r>
            <a:r>
              <a:rPr lang="en-US" baseline="0" err="1"/>
              <a:t>Serverless</a:t>
            </a:r>
            <a:r>
              <a:rPr lang="en-US" baseline="0"/>
              <a:t> interactive bot experience. </a:t>
            </a:r>
          </a:p>
          <a:p>
            <a:endParaRPr lang="en-US" baseline="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a:t>More, developers are spending more time writing code that allows them to add huge business impact with </a:t>
            </a:r>
            <a:r>
              <a:rPr lang="en-US" baseline="0" err="1"/>
              <a:t>Serverless</a:t>
            </a:r>
            <a:r>
              <a:rPr lang="en-US" baseline="0"/>
              <a:t>.  MSFT offers numerous development tools such as IDE Support for Visual Studio in functions and Logic Apps, enables local development (vs web browser coding environment), visual debugging capability, all with your tools of choice.</a:t>
            </a:r>
          </a:p>
          <a:p>
            <a:endParaRPr lang="en-US" baseline="0"/>
          </a:p>
          <a:p>
            <a:pPr marL="171450" indent="-171450">
              <a:buFont typeface="Arial" panose="020B0604020202020204" pitchFamily="34" charset="0"/>
              <a:buChar char="•"/>
            </a:pPr>
            <a:r>
              <a:rPr lang="en-US" baseline="0"/>
              <a:t>Lastly, I also want to highlight top scenarios and use cases for </a:t>
            </a:r>
            <a:r>
              <a:rPr lang="en-US" baseline="0" err="1"/>
              <a:t>Serverless</a:t>
            </a:r>
            <a:r>
              <a:rPr lang="en-US" baseline="0"/>
              <a:t>:</a:t>
            </a:r>
          </a:p>
          <a:p>
            <a:pPr marL="685800" lvl="1" indent="-228600">
              <a:buFont typeface="+mj-lt"/>
              <a:buAutoNum type="arabicPeriod"/>
            </a:pPr>
            <a:r>
              <a:rPr lang="en-US" baseline="0"/>
              <a:t>Real-time Stream analytics: Customers can use Functions to feed real-time streams of data from application tracking into structured data and store it in SQL online.</a:t>
            </a:r>
          </a:p>
          <a:p>
            <a:pPr marL="685800" lvl="1" indent="-228600">
              <a:buFont typeface="+mj-lt"/>
              <a:buAutoNum type="arabicPeriod"/>
            </a:pPr>
            <a:r>
              <a:rPr lang="en-US" baseline="0"/>
              <a:t>SaaS event processing: Customers can use Functions and Logic Apps to analyze data from an excel file in </a:t>
            </a:r>
            <a:r>
              <a:rPr lang="en-US" baseline="0" err="1"/>
              <a:t>Onedrive</a:t>
            </a:r>
            <a:r>
              <a:rPr lang="en-US" baseline="0"/>
              <a:t> and perform validation, filtration, sorting and convert data into consumable business charts</a:t>
            </a:r>
          </a:p>
          <a:p>
            <a:pPr marL="685800" lvl="1" indent="-228600">
              <a:buFont typeface="+mj-lt"/>
              <a:buAutoNum type="arabicPeriod"/>
            </a:pPr>
            <a:r>
              <a:rPr lang="en-US" baseline="0"/>
              <a:t>Web app architecture: Used a lot in creating targeted  marketing collaterals – when a customer clicks on a webpage, it triggers a </a:t>
            </a:r>
            <a:r>
              <a:rPr lang="en-US" baseline="0" err="1"/>
              <a:t>webhook</a:t>
            </a:r>
            <a:r>
              <a:rPr lang="en-US" baseline="0"/>
              <a:t>, that uses a function to create an ad that matches the customer profile and displays a completed webpage.</a:t>
            </a:r>
          </a:p>
          <a:p>
            <a:pPr marL="685800" lvl="1" indent="-228600">
              <a:buFont typeface="+mj-lt"/>
              <a:buAutoNum type="arabicPeriod"/>
            </a:pPr>
            <a:r>
              <a:rPr lang="en-US" baseline="0"/>
              <a:t>Real-time bot messaging: When customers send a message to a </a:t>
            </a:r>
            <a:r>
              <a:rPr lang="en-US" baseline="0" err="1"/>
              <a:t>chatbox</a:t>
            </a:r>
            <a:r>
              <a:rPr lang="en-US" baseline="0"/>
              <a:t>, Functions calls Cortana analytics to generate appropriate answers and sends a response back.</a:t>
            </a:r>
          </a:p>
          <a:p>
            <a:pPr marL="685800" lvl="1" indent="-228600">
              <a:buFont typeface="+mj-lt"/>
              <a:buAutoNum type="arabicPeriod"/>
            </a:pPr>
            <a:endParaRPr lang="en-US" baseline="0"/>
          </a:p>
          <a:p>
            <a:pPr marL="457200" lvl="1" indent="0">
              <a:buFont typeface="+mj-lt"/>
              <a:buNone/>
            </a:pPr>
            <a:endParaRPr lang="en-US" baseline="0"/>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a:t>//from before:  Customers have different paths to build a </a:t>
            </a:r>
            <a:r>
              <a:rPr lang="en-US" b="1" baseline="0" err="1"/>
              <a:t>Serverless</a:t>
            </a:r>
            <a:r>
              <a:rPr lang="en-US" b="1" baseline="0"/>
              <a:t> app – start by building the distributed application components using functions by leveraging the numerous templates and declarative bindings </a:t>
            </a:r>
            <a:r>
              <a:rPr lang="en-US" b="1" u="sng" baseline="0"/>
              <a:t>Or</a:t>
            </a:r>
            <a:r>
              <a:rPr lang="en-US" b="1" baseline="0"/>
              <a:t> </a:t>
            </a:r>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a:t>Start with the workflow and orchestration of </a:t>
            </a:r>
            <a:r>
              <a:rPr lang="en-US" b="1" baseline="0" err="1"/>
              <a:t>Serverless</a:t>
            </a:r>
            <a:r>
              <a:rPr lang="en-US" b="1" baseline="0"/>
              <a:t> application using Azure Logic Apps. The visual designer enables developers to quickly and easily author, edit and visualize orchestration of multiple functions and workflow. </a:t>
            </a:r>
          </a:p>
          <a:p>
            <a:endParaRPr lang="en-US" baseline="0"/>
          </a:p>
          <a:p>
            <a:endParaRPr lang="en-US" baseline="0"/>
          </a:p>
          <a:p>
            <a:endParaRPr lang="en-US" baseline="0"/>
          </a:p>
          <a:p>
            <a:endParaRPr lang="en-US" baseline="0"/>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377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0E1739-70A2-467C-A0CA-F4330F17009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28415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Abstraction of servers, infrastructure and configuration of operating system</a:t>
            </a:r>
          </a:p>
          <a:p>
            <a:r>
              <a:rPr lang="en-US"/>
              <a:t>Event-driven scale</a:t>
            </a:r>
          </a:p>
          <a:p>
            <a:r>
              <a:rPr lang="en-US"/>
              <a:t>Sub-second billing</a:t>
            </a:r>
          </a:p>
          <a:p>
            <a:r>
              <a:rPr lang="en-US"/>
              <a:t>Stateless</a:t>
            </a:r>
          </a:p>
          <a:p>
            <a:endParaRPr lang="en-US"/>
          </a:p>
          <a:p>
            <a:pPr lvl="0" rt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is a </a:t>
            </a:r>
            <a:r>
              <a:rPr lang="en-US" sz="1200" b="1" kern="1200">
                <a:solidFill>
                  <a:schemeClr val="tx1"/>
                </a:solidFill>
                <a:effectLst/>
                <a:latin typeface="+mn-lt"/>
                <a:ea typeface="+mn-ea"/>
                <a:cs typeface="+mn-cs"/>
              </a:rPr>
              <a:t>fully managed</a:t>
            </a:r>
            <a:r>
              <a:rPr lang="en-US" sz="1200" kern="1200">
                <a:solidFill>
                  <a:schemeClr val="tx1"/>
                </a:solidFill>
                <a:effectLst/>
                <a:latin typeface="+mn-lt"/>
                <a:ea typeface="+mn-ea"/>
                <a:cs typeface="+mn-cs"/>
              </a:rPr>
              <a:t> service. Some refer to it as Functions as a Service</a:t>
            </a:r>
          </a:p>
          <a:p>
            <a:pPr lvl="1"/>
            <a:r>
              <a:rPr lang="en-US" sz="1200" kern="1200">
                <a:solidFill>
                  <a:schemeClr val="tx1"/>
                </a:solidFill>
                <a:effectLst/>
                <a:latin typeface="+mn-lt"/>
                <a:ea typeface="+mn-ea"/>
                <a:cs typeface="+mn-cs"/>
              </a:rPr>
              <a:t>OS and Framework patching is performed for you</a:t>
            </a:r>
          </a:p>
          <a:p>
            <a:pPr lvl="1"/>
            <a:r>
              <a:rPr lang="en-US" sz="1200" kern="1200">
                <a:solidFill>
                  <a:schemeClr val="tx1"/>
                </a:solidFill>
                <a:effectLst/>
                <a:latin typeface="+mn-lt"/>
                <a:ea typeface="+mn-ea"/>
                <a:cs typeface="+mn-cs"/>
              </a:rPr>
              <a:t>There is zero administrative tasks and no need to manage any infrastructure </a:t>
            </a:r>
          </a:p>
          <a:p>
            <a:pPr lvl="1"/>
            <a:r>
              <a:rPr lang="en-US" sz="1200" kern="1200">
                <a:solidFill>
                  <a:schemeClr val="tx1"/>
                </a:solidFill>
                <a:effectLst/>
                <a:latin typeface="+mn-lt"/>
                <a:ea typeface="+mn-ea"/>
                <a:cs typeface="+mn-cs"/>
              </a:rPr>
              <a:t>You just deploy your code (function) and it runs</a:t>
            </a:r>
          </a:p>
          <a:p>
            <a:pPr lvl="1"/>
            <a:r>
              <a:rPr lang="en-US" sz="1200" kern="1200">
                <a:solidFill>
                  <a:schemeClr val="tx1"/>
                </a:solidFill>
                <a:effectLst/>
                <a:latin typeface="+mn-lt"/>
                <a:ea typeface="+mn-ea"/>
                <a:cs typeface="+mn-cs"/>
              </a:rPr>
              <a:t>Your code runs within seconds and for very short period of time</a:t>
            </a:r>
          </a:p>
          <a:p>
            <a:pPr lv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a:t>
            </a:r>
            <a:r>
              <a:rPr lang="en-US" sz="1200" b="1" kern="1200">
                <a:solidFill>
                  <a:schemeClr val="tx1"/>
                </a:solidFill>
                <a:effectLst/>
                <a:latin typeface="+mn-lt"/>
                <a:ea typeface="+mn-ea"/>
                <a:cs typeface="+mn-cs"/>
              </a:rPr>
              <a:t>scales quickly </a:t>
            </a:r>
            <a:r>
              <a:rPr lang="en-US" sz="1200" kern="1200">
                <a:solidFill>
                  <a:schemeClr val="tx1"/>
                </a:solidFill>
                <a:effectLst/>
                <a:latin typeface="+mn-lt"/>
                <a:ea typeface="+mn-ea"/>
                <a:cs typeface="+mn-cs"/>
              </a:rPr>
              <a:t>(almost </a:t>
            </a:r>
            <a:r>
              <a:rPr lang="en-US" sz="1200" b="1" kern="1200">
                <a:solidFill>
                  <a:schemeClr val="tx1"/>
                </a:solidFill>
                <a:effectLst/>
                <a:latin typeface="+mn-lt"/>
                <a:ea typeface="+mn-ea"/>
                <a:cs typeface="+mn-cs"/>
              </a:rPr>
              <a:t>instantly</a:t>
            </a:r>
            <a:r>
              <a:rPr lang="en-US" sz="1200" kern="1200">
                <a:solidFill>
                  <a:schemeClr val="tx1"/>
                </a:solidFill>
                <a:effectLst/>
                <a:latin typeface="+mn-lt"/>
                <a:ea typeface="+mn-ea"/>
                <a:cs typeface="+mn-cs"/>
              </a:rPr>
              <a:t>) and </a:t>
            </a:r>
            <a:r>
              <a:rPr lang="en-US" sz="1200" b="1" kern="1200">
                <a:solidFill>
                  <a:schemeClr val="tx1"/>
                </a:solidFill>
                <a:effectLst/>
                <a:latin typeface="+mn-lt"/>
                <a:ea typeface="+mn-ea"/>
                <a:cs typeface="+mn-cs"/>
              </a:rPr>
              <a:t>vastly</a:t>
            </a:r>
            <a:r>
              <a:rPr lang="en-US" sz="1200" kern="1200">
                <a:solidFill>
                  <a:schemeClr val="tx1"/>
                </a:solidFill>
                <a:effectLst/>
                <a:latin typeface="+mn-lt"/>
                <a:ea typeface="+mn-ea"/>
                <a:cs typeface="+mn-cs"/>
              </a:rPr>
              <a:t> </a:t>
            </a:r>
          </a:p>
          <a:p>
            <a:pPr lvl="1"/>
            <a:r>
              <a:rPr lang="en-US" sz="1200" kern="1200">
                <a:solidFill>
                  <a:schemeClr val="tx1"/>
                </a:solidFill>
                <a:effectLst/>
                <a:latin typeface="+mn-lt"/>
                <a:ea typeface="+mn-ea"/>
                <a:cs typeface="+mn-cs"/>
              </a:rPr>
              <a:t>Automatically scales </a:t>
            </a:r>
            <a:r>
              <a:rPr lang="en-US" sz="1200" b="1" kern="1200">
                <a:solidFill>
                  <a:schemeClr val="tx1"/>
                </a:solidFill>
                <a:effectLst/>
                <a:latin typeface="+mn-lt"/>
                <a:ea typeface="+mn-ea"/>
                <a:cs typeface="+mn-cs"/>
              </a:rPr>
              <a:t>within seconds </a:t>
            </a:r>
            <a:endParaRPr lang="en-US" sz="12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No</a:t>
            </a:r>
            <a:r>
              <a:rPr lang="en-US" sz="1200" kern="1200">
                <a:solidFill>
                  <a:schemeClr val="tx1"/>
                </a:solidFill>
                <a:effectLst/>
                <a:latin typeface="+mn-lt"/>
                <a:ea typeface="+mn-ea"/>
                <a:cs typeface="+mn-cs"/>
              </a:rPr>
              <a:t> scale </a:t>
            </a:r>
            <a:r>
              <a:rPr lang="en-US" sz="1200" b="1" kern="1200">
                <a:solidFill>
                  <a:schemeClr val="tx1"/>
                </a:solidFill>
                <a:effectLst/>
                <a:latin typeface="+mn-lt"/>
                <a:ea typeface="+mn-ea"/>
                <a:cs typeface="+mn-cs"/>
              </a:rPr>
              <a:t>configuration</a:t>
            </a:r>
            <a:r>
              <a:rPr lang="en-US" sz="1200" kern="1200">
                <a:solidFill>
                  <a:schemeClr val="tx1"/>
                </a:solidFill>
                <a:effectLst/>
                <a:latin typeface="+mn-lt"/>
                <a:ea typeface="+mn-ea"/>
                <a:cs typeface="+mn-cs"/>
              </a:rPr>
              <a:t> is required (there is no way to configure scale or limits)</a:t>
            </a:r>
          </a:p>
          <a:p>
            <a:pPr lvl="1"/>
            <a:r>
              <a:rPr lang="en-US" sz="1200" kern="1200">
                <a:solidFill>
                  <a:schemeClr val="tx1"/>
                </a:solidFill>
                <a:effectLst/>
                <a:latin typeface="+mn-lt"/>
                <a:ea typeface="+mn-ea"/>
                <a:cs typeface="+mn-cs"/>
              </a:rPr>
              <a:t>Scales to match </a:t>
            </a:r>
            <a:r>
              <a:rPr lang="en-US" sz="1200" b="1" kern="1200">
                <a:solidFill>
                  <a:schemeClr val="tx1"/>
                </a:solidFill>
                <a:effectLst/>
                <a:latin typeface="+mn-lt"/>
                <a:ea typeface="+mn-ea"/>
                <a:cs typeface="+mn-cs"/>
              </a:rPr>
              <a:t>any given workload</a:t>
            </a:r>
            <a:r>
              <a:rPr lang="en-US" sz="1200" kern="1200">
                <a:solidFill>
                  <a:schemeClr val="tx1"/>
                </a:solidFill>
                <a:effectLst/>
                <a:latin typeface="+mn-lt"/>
                <a:ea typeface="+mn-ea"/>
                <a:cs typeface="+mn-cs"/>
              </a:rPr>
              <a:t>. Scales from zero to handle </a:t>
            </a:r>
            <a:r>
              <a:rPr lang="en-US" sz="1200" b="1" kern="1200">
                <a:solidFill>
                  <a:schemeClr val="tx1"/>
                </a:solidFill>
                <a:effectLst/>
                <a:latin typeface="+mn-lt"/>
                <a:ea typeface="+mn-ea"/>
                <a:cs typeface="+mn-cs"/>
              </a:rPr>
              <a:t>tens of thousands concurrent</a:t>
            </a:r>
            <a:r>
              <a:rPr lang="en-US" sz="1200" kern="1200">
                <a:solidFill>
                  <a:schemeClr val="tx1"/>
                </a:solidFill>
                <a:effectLst/>
                <a:latin typeface="+mn-lt"/>
                <a:ea typeface="+mn-ea"/>
                <a:cs typeface="+mn-cs"/>
              </a:rPr>
              <a:t> functions invocations within seconds </a:t>
            </a:r>
          </a:p>
          <a:p>
            <a:pPr lvl="1"/>
            <a:r>
              <a:rPr lang="en-US" sz="1200" kern="1200">
                <a:solidFill>
                  <a:schemeClr val="tx1"/>
                </a:solidFill>
                <a:effectLst/>
                <a:latin typeface="+mn-lt"/>
                <a:ea typeface="+mn-ea"/>
                <a:cs typeface="+mn-cs"/>
              </a:rPr>
              <a:t>Pay only for the time your code is running</a:t>
            </a:r>
          </a:p>
          <a:p>
            <a:pPr lv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a:t>
            </a:r>
            <a:r>
              <a:rPr lang="en-US" sz="1200" b="1" kern="1200">
                <a:solidFill>
                  <a:schemeClr val="tx1"/>
                </a:solidFill>
                <a:effectLst/>
                <a:latin typeface="+mn-lt"/>
                <a:ea typeface="+mn-ea"/>
                <a:cs typeface="+mn-cs"/>
              </a:rPr>
              <a:t>reacts to events</a:t>
            </a:r>
            <a:endParaRPr lang="en-US" sz="12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React, in near real-time, to events and triggers</a:t>
            </a:r>
          </a:p>
          <a:p>
            <a:pPr lvl="1"/>
            <a:r>
              <a:rPr lang="en-US" sz="1200" kern="1200">
                <a:solidFill>
                  <a:schemeClr val="tx1"/>
                </a:solidFill>
                <a:effectLst/>
                <a:latin typeface="+mn-lt"/>
                <a:ea typeface="+mn-ea"/>
                <a:cs typeface="+mn-cs"/>
              </a:rPr>
              <a:t>Triggered by virtually any event from Azure service or 3</a:t>
            </a:r>
            <a:r>
              <a:rPr lang="en-US" sz="1200" kern="1200" baseline="30000">
                <a:solidFill>
                  <a:schemeClr val="tx1"/>
                </a:solidFill>
                <a:effectLst/>
                <a:latin typeface="+mn-lt"/>
                <a:ea typeface="+mn-ea"/>
                <a:cs typeface="+mn-cs"/>
              </a:rPr>
              <a:t>rd</a:t>
            </a:r>
            <a:r>
              <a:rPr lang="en-US" sz="1200" kern="1200">
                <a:solidFill>
                  <a:schemeClr val="tx1"/>
                </a:solidFill>
                <a:effectLst/>
                <a:latin typeface="+mn-lt"/>
                <a:ea typeface="+mn-ea"/>
                <a:cs typeface="+mn-cs"/>
              </a:rPr>
              <a:t> party services</a:t>
            </a:r>
          </a:p>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9</a:t>
            </a:fld>
            <a:endParaRPr lang="en-US"/>
          </a:p>
        </p:txBody>
      </p:sp>
    </p:spTree>
    <p:extLst>
      <p:ext uri="{BB962C8B-B14F-4D97-AF65-F5344CB8AC3E}">
        <p14:creationId xmlns:p14="http://schemas.microsoft.com/office/powerpoint/2010/main" val="3065507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Mono-lithic application -&gt; loosely coupled components</a:t>
            </a:r>
          </a:p>
          <a:p>
            <a:r>
              <a:rPr lang="en-US"/>
              <a:t>Events happening </a:t>
            </a:r>
            <a:r>
              <a:rPr lang="en-US" err="1"/>
              <a:t>async</a:t>
            </a:r>
            <a:r>
              <a:rPr lang="en-US"/>
              <a:t> outside client application</a:t>
            </a:r>
          </a:p>
          <a:p>
            <a:r>
              <a:rPr lang="en-US"/>
              <a:t>Build/use micro-functionality to react to a single event</a:t>
            </a:r>
          </a:p>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10</a:t>
            </a:fld>
            <a:endParaRPr lang="en-US"/>
          </a:p>
        </p:txBody>
      </p:sp>
    </p:spTree>
    <p:extLst>
      <p:ext uri="{BB962C8B-B14F-4D97-AF65-F5344CB8AC3E}">
        <p14:creationId xmlns:p14="http://schemas.microsoft.com/office/powerpoint/2010/main" val="2731095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“Pinnacle of PaaS compute”</a:t>
            </a:r>
          </a:p>
          <a:p>
            <a:pPr marL="571500" indent="-571500">
              <a:buFont typeface="Arial" panose="020B0604020202020204" pitchFamily="34" charset="0"/>
              <a:buChar char="•"/>
            </a:pPr>
            <a:r>
              <a:rPr lang="en-US"/>
              <a:t>Not just hardware “servers”, but software servers are also </a:t>
            </a:r>
            <a:r>
              <a:rPr lang="en-US" b="1"/>
              <a:t>managed for you</a:t>
            </a:r>
          </a:p>
          <a:p>
            <a:pPr marL="571500" indent="-571500">
              <a:buFont typeface="Arial" panose="020B0604020202020204" pitchFamily="34" charset="0"/>
              <a:buChar char="•"/>
            </a:pPr>
            <a:r>
              <a:rPr lang="en-US"/>
              <a:t>Focus on </a:t>
            </a:r>
            <a:r>
              <a:rPr lang="en-US" b="1"/>
              <a:t>business logic</a:t>
            </a:r>
            <a:r>
              <a:rPr lang="en-US"/>
              <a:t>, not solving technical problems not </a:t>
            </a:r>
            <a:r>
              <a:rPr lang="en-US" b="1"/>
              <a:t>core to business</a:t>
            </a:r>
          </a:p>
          <a:p>
            <a:pPr marL="571500" indent="-571500">
              <a:buFont typeface="Arial" panose="020B0604020202020204" pitchFamily="34" charset="0"/>
              <a:buChar char="•"/>
            </a:pPr>
            <a:r>
              <a:rPr lang="en-US"/>
              <a:t>Lower effort to get started makes it easier to experiment (bots, etc.)</a:t>
            </a:r>
          </a:p>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11</a:t>
            </a:fld>
            <a:endParaRPr lang="en-US"/>
          </a:p>
        </p:txBody>
      </p:sp>
    </p:spTree>
    <p:extLst>
      <p:ext uri="{BB962C8B-B14F-4D97-AF65-F5344CB8AC3E}">
        <p14:creationId xmlns:p14="http://schemas.microsoft.com/office/powerpoint/2010/main" val="6342679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12.xml"/><Relationship Id="rId4" Type="http://schemas.openxmlformats.org/officeDocument/2006/relationships/image" Target="../media/image26.jpeg"/></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2602167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3563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56558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38287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475785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011629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8547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89585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46011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359083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392256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8653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755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98111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675026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48444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1063736"/>
          </a:xfrm>
          <a:noFill/>
        </p:spPr>
        <p:txBody>
          <a:bodyPr tIns="91440" bIns="91440" anchor="t" anchorCtr="0">
            <a:spAutoFit/>
          </a:bodyPr>
          <a:lstStyle>
            <a:lvl1pPr>
              <a:defRPr sz="637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7476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086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488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59098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24557228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383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a:t>Click to edit Master text styles</a:t>
            </a:r>
          </a:p>
          <a:p>
            <a:pPr lvl="1">
              <a:buFont typeface="Wingdings" panose="05000000000000000000" pitchFamily="2" charset="2"/>
              <a:buChar char="à"/>
            </a:pPr>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12832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8971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869798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925078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454870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0798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Optional Title Role, Company</a:t>
            </a:r>
          </a:p>
        </p:txBody>
      </p:sp>
    </p:spTree>
    <p:extLst>
      <p:ext uri="{BB962C8B-B14F-4D97-AF65-F5344CB8AC3E}">
        <p14:creationId xmlns:p14="http://schemas.microsoft.com/office/powerpoint/2010/main" val="3709191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6619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Video title</a:t>
            </a:r>
          </a:p>
        </p:txBody>
      </p:sp>
    </p:spTree>
    <p:extLst>
      <p:ext uri="{BB962C8B-B14F-4D97-AF65-F5344CB8AC3E}">
        <p14:creationId xmlns:p14="http://schemas.microsoft.com/office/powerpoint/2010/main" val="427420988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2400121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171957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104466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4475106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5580097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35720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67791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63760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3324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1896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defTabSz="913924" eaLnBrk="0" hangingPunct="0">
              <a:defRPr/>
            </a:pPr>
            <a:r>
              <a:rPr lang="en-US" sz="686">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defRPr/>
            </a:pPr>
            <a:r>
              <a:rPr lang="en-US" sz="686">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27300945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2642227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defRPr/>
            </a:pPr>
            <a:fld id="{683C0046-3368-4DD4-96D6-CD0FF2C1233E}" type="datetimeFigureOut">
              <a:rPr lang="en-IN">
                <a:solidFill>
                  <a:srgbClr val="FFFFFF"/>
                </a:solidFill>
              </a:rPr>
              <a:pPr defTabSz="914367">
                <a:defRPr/>
              </a:pPr>
              <a:t>15-08-2017</a:t>
            </a:fld>
            <a:endParaRPr lang="en-IN">
              <a:solidFill>
                <a:srgbClr val="FFFFFF"/>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defRPr/>
            </a:pPr>
            <a:endParaRPr lang="en-IN">
              <a:solidFill>
                <a:srgbClr val="FFFFFF"/>
              </a:solidFill>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defTabSz="914367">
              <a:defRPr/>
            </a:pPr>
            <a:fld id="{1F6B3001-8C1E-45A3-9010-27210849299D}" type="slidenum">
              <a:rPr lang="en-IN">
                <a:solidFill>
                  <a:srgbClr val="FFFFFF"/>
                </a:solidFill>
              </a:rPr>
              <a:pPr defTabSz="914367">
                <a:defRPr/>
              </a:pPr>
              <a:t>‹#›</a:t>
            </a:fld>
            <a:endParaRPr lang="en-IN">
              <a:solidFill>
                <a:srgbClr val="FFFFFF"/>
              </a:solidFill>
            </a:endParaRPr>
          </a:p>
        </p:txBody>
      </p:sp>
    </p:spTree>
    <p:extLst>
      <p:ext uri="{BB962C8B-B14F-4D97-AF65-F5344CB8AC3E}">
        <p14:creationId xmlns:p14="http://schemas.microsoft.com/office/powerpoint/2010/main" val="29074087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6442089"/>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6004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043277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t>8/15/2017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2445261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t>8/15/2017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141135220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t>8/15/2017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49728640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t>8/15/2017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117507477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t>8/15/2017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409580203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t>8/15/2017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95486134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t>8/15/2017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26275012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t>8/15/2017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49807328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t>8/15/2017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7058397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268848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t>8/15/2017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64964923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t>8/15/2017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58515035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93411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46066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6650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825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2485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9191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0868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9707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5829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0444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608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9265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994247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8636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414339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43535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8935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63293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526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5325340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223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013293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860262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5882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iStock_65807837_HD_720">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r="43267"/>
          <a:stretch/>
        </p:blipFill>
        <p:spPr>
          <a:xfrm>
            <a:off x="5338200" y="-1161"/>
            <a:ext cx="6910507" cy="6851650"/>
          </a:xfrm>
          <a:prstGeom prst="rect">
            <a:avLst/>
          </a:prstGeom>
        </p:spPr>
      </p:pic>
      <p:sp>
        <p:nvSpPr>
          <p:cNvPr id="19" name="Freeform 18"/>
          <p:cNvSpPr>
            <a:spLocks/>
          </p:cNvSpPr>
          <p:nvPr userDrawn="1"/>
        </p:nvSpPr>
        <p:spPr bwMode="auto">
          <a:xfrm flipH="1" flipV="1">
            <a:off x="-1" y="0"/>
            <a:ext cx="8290981" cy="6858000"/>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0078D7"/>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a:solidFill>
                <a:srgbClr val="000000"/>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5398"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8" y="3586536"/>
            <a:ext cx="7317317" cy="1057328"/>
          </a:xfrm>
          <a:noFill/>
        </p:spPr>
        <p:txBody>
          <a:bodyPr tIns="146300" bIns="146300">
            <a:noAutofit/>
          </a:bodyPr>
          <a:lstStyle>
            <a:lvl1pPr marL="0" indent="0">
              <a:spcBef>
                <a:spcPts val="0"/>
              </a:spcBef>
              <a:buNone/>
              <a:defRPr sz="2399">
                <a:solidFill>
                  <a:srgbClr val="FFFFFF"/>
                </a:solidFill>
              </a:defRPr>
            </a:lvl1pPr>
          </a:lstStyle>
          <a:p>
            <a:pPr lvl="0"/>
            <a:r>
              <a:rPr lang="en-US"/>
              <a:t>Speaker Name</a:t>
            </a: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10518988" y="259328"/>
            <a:ext cx="1304123" cy="285764"/>
          </a:xfrm>
          <a:prstGeom prst="rect">
            <a:avLst/>
          </a:prstGeom>
        </p:spPr>
      </p:pic>
    </p:spTree>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9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ivider Slide 2_Animated">
    <p:spTree>
      <p:nvGrpSpPr>
        <p:cNvPr id="1" name=""/>
        <p:cNvGrpSpPr/>
        <p:nvPr/>
      </p:nvGrpSpPr>
      <p:grpSpPr>
        <a:xfrm>
          <a:off x="0" y="0"/>
          <a:ext cx="0" cy="0"/>
          <a:chOff x="0" y="0"/>
          <a:chExt cx="0" cy="0"/>
        </a:xfrm>
      </p:grpSpPr>
      <p:sp>
        <p:nvSpPr>
          <p:cNvPr id="15" name="Freeform 14"/>
          <p:cNvSpPr>
            <a:spLocks/>
          </p:cNvSpPr>
          <p:nvPr/>
        </p:nvSpPr>
        <p:spPr bwMode="auto">
          <a:xfrm>
            <a:off x="948600" y="2"/>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a:solidFill>
                <a:srgbClr val="000000"/>
              </a:solidFill>
            </a:endParaRPr>
          </a:p>
        </p:txBody>
      </p:sp>
      <p:sp>
        <p:nvSpPr>
          <p:cNvPr id="6" name="Text Placeholder 5"/>
          <p:cNvSpPr>
            <a:spLocks noGrp="1"/>
          </p:cNvSpPr>
          <p:nvPr>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70828" y="3428999"/>
            <a:ext cx="8963973" cy="927940"/>
          </a:xfrm>
          <a:prstGeom prst="rect">
            <a:avLst/>
          </a:prstGeom>
        </p:spPr>
        <p:txBody>
          <a:bodyPr/>
          <a:lstStyle>
            <a:lvl1pPr algn="l">
              <a:defRPr sz="5398">
                <a:solidFill>
                  <a:schemeClr val="bg1"/>
                </a:solidFill>
              </a:defRPr>
            </a:lvl1p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ivider Slide 2_Not Animated">
    <p:spTree>
      <p:nvGrpSpPr>
        <p:cNvPr id="1" name=""/>
        <p:cNvGrpSpPr/>
        <p:nvPr/>
      </p:nvGrpSpPr>
      <p:grpSpPr>
        <a:xfrm>
          <a:off x="0" y="0"/>
          <a:ext cx="0" cy="0"/>
          <a:chOff x="0" y="0"/>
          <a:chExt cx="0" cy="0"/>
        </a:xfrm>
      </p:grpSpPr>
      <p:sp>
        <p:nvSpPr>
          <p:cNvPr id="11" name="Freeform 10"/>
          <p:cNvSpPr>
            <a:spLocks/>
          </p:cNvSpPr>
          <p:nvPr/>
        </p:nvSpPr>
        <p:spPr bwMode="auto">
          <a:xfrm>
            <a:off x="1630775" y="-1"/>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a:solidFill>
                <a:srgbClr val="000000"/>
              </a:solidFill>
            </a:endParaRPr>
          </a:p>
        </p:txBody>
      </p:sp>
      <p:sp>
        <p:nvSpPr>
          <p:cNvPr id="6" name="Text Placeholder 5"/>
          <p:cNvSpPr>
            <a:spLocks noGrp="1"/>
          </p:cNvSpPr>
          <p:nvPr userDrawn="1">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userDrawn="1">
            <p:ph type="title"/>
          </p:nvPr>
        </p:nvSpPr>
        <p:spPr>
          <a:xfrm>
            <a:off x="2770828" y="3428999"/>
            <a:ext cx="8963973" cy="927940"/>
          </a:xfrm>
          <a:prstGeom prst="rect">
            <a:avLst/>
          </a:prstGeom>
        </p:spPr>
        <p:txBody>
          <a:bodyPr/>
          <a:lstStyle>
            <a:lvl1pPr algn="l">
              <a:defRPr sz="5398">
                <a:solidFill>
                  <a:schemeClr val="bg1"/>
                </a:solidFill>
              </a:defRPr>
            </a:lvl1p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Large Title and Content">
    <p:spTree>
      <p:nvGrpSpPr>
        <p:cNvPr id="1" name=""/>
        <p:cNvGrpSpPr/>
        <p:nvPr/>
      </p:nvGrpSpPr>
      <p:grpSpPr>
        <a:xfrm>
          <a:off x="0" y="0"/>
          <a:ext cx="0" cy="0"/>
          <a:chOff x="0" y="0"/>
          <a:chExt cx="0" cy="0"/>
        </a:xfrm>
      </p:grpSpPr>
      <p:sp>
        <p:nvSpPr>
          <p:cNvPr id="17" name="Freeform 16"/>
          <p:cNvSpPr/>
          <p:nvPr userDrawn="1"/>
        </p:nvSpPr>
        <p:spPr bwMode="auto">
          <a:xfrm>
            <a:off x="0" y="2"/>
            <a:ext cx="4136529" cy="6858001"/>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a:solidFill>
                <a:srgbClr val="FFFFFF"/>
              </a:solidFill>
              <a:latin typeface="Segoe UI Light"/>
              <a:ea typeface="Segoe UI" pitchFamily="34" charset="0"/>
              <a:cs typeface="Segoe UI" pitchFamily="34" charset="0"/>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3033073" cy="2012859"/>
          </a:xfrm>
          <a:prstGeom prst="rect">
            <a:avLst/>
          </a:prstGeom>
        </p:spPr>
        <p:txBody>
          <a:bodyPr>
            <a:spAutoFit/>
          </a:bodyPr>
          <a:lstStyle>
            <a:lvl1pPr algn="l">
              <a:defRPr sz="4399">
                <a:solidFill>
                  <a:schemeClr val="bg1"/>
                </a:solidFill>
              </a:defRPr>
            </a:lvl1pPr>
          </a:lstStyle>
          <a:p>
            <a:r>
              <a:rPr lang="en-US"/>
              <a:t>Click to edit Master title style</a:t>
            </a:r>
          </a:p>
        </p:txBody>
      </p:sp>
      <p:sp>
        <p:nvSpPr>
          <p:cNvPr id="12"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3" name="Content Placeholder 2"/>
          <p:cNvSpPr>
            <a:spLocks noGrp="1"/>
          </p:cNvSpPr>
          <p:nvPr>
            <p:ph sz="quarter" idx="16"/>
          </p:nvPr>
        </p:nvSpPr>
        <p:spPr>
          <a:xfrm>
            <a:off x="4136528" y="742950"/>
            <a:ext cx="7785597" cy="5372100"/>
          </a:xfrm>
        </p:spPr>
        <p:txBody>
          <a:bodyPr/>
          <a:lstStyle>
            <a:lvl1pPr marL="0" indent="0">
              <a:spcBef>
                <a:spcPts val="1200"/>
              </a:spcBef>
              <a:buNone/>
              <a:defRPr sz="3199"/>
            </a:lvl1pPr>
            <a:lvl2pPr marL="0" indent="0">
              <a:spcBef>
                <a:spcPts val="1200"/>
              </a:spcBef>
              <a:buNone/>
              <a:defRPr sz="1999"/>
            </a:lvl2pPr>
            <a:lvl3pPr marL="560073" indent="0">
              <a:buNone/>
              <a:defRPr sz="1799"/>
            </a:lvl3pPr>
          </a:lstStyle>
          <a:p>
            <a:pPr lvl="0"/>
            <a:r>
              <a:rPr lang="en-US"/>
              <a:t>Click to edit Master text styles</a:t>
            </a:r>
          </a:p>
          <a:p>
            <a:pPr lvl="1"/>
            <a:r>
              <a:rPr lang="en-US"/>
              <a:t>Second level</a:t>
            </a:r>
          </a:p>
        </p:txBody>
      </p:sp>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mall Title and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marL="0" indent="0">
              <a:spcBef>
                <a:spcPts val="1200"/>
              </a:spcBef>
              <a:defRPr lang="en-US" sz="1999" kern="1200" dirty="0" smtClean="0">
                <a:solidFill>
                  <a:schemeClr val="tx2"/>
                </a:solidFill>
                <a:latin typeface="+mn-lt"/>
                <a:ea typeface="ＭＳ Ｐゴシック" charset="0"/>
                <a:cs typeface="+mn-cs"/>
              </a:defRPr>
            </a:lvl2pPr>
            <a:lvl3pPr>
              <a:defRPr sz="1799"/>
            </a:lvl3pPr>
          </a:lstStyle>
          <a:p>
            <a:pPr lvl="0"/>
            <a:r>
              <a:rPr lang="en-US"/>
              <a:t>Click to edit Master text styles</a:t>
            </a:r>
          </a:p>
          <a:p>
            <a:pPr lvl="1"/>
            <a:r>
              <a:rPr lang="en-US"/>
              <a:t>Second level</a:t>
            </a:r>
          </a:p>
        </p:txBody>
      </p:sp>
    </p:spTree>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mall Title and 2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a:t>Click to edit Master text styles</a:t>
            </a:r>
          </a:p>
          <a:p>
            <a:pPr lvl="1"/>
            <a:r>
              <a:rPr lang="en-US"/>
              <a:t>Second level</a:t>
            </a:r>
          </a:p>
        </p:txBody>
      </p:sp>
      <p:sp>
        <p:nvSpPr>
          <p:cNvPr id="14" name="Content Placeholder 2"/>
          <p:cNvSpPr>
            <a:spLocks noGrp="1"/>
          </p:cNvSpPr>
          <p:nvPr>
            <p:ph sz="quarter" idx="17"/>
          </p:nvPr>
        </p:nvSpPr>
        <p:spPr>
          <a:xfrm>
            <a:off x="7571058"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a:t>Click to edit Master text styles</a:t>
            </a:r>
          </a:p>
          <a:p>
            <a:pPr lvl="1"/>
            <a:r>
              <a:rPr lang="en-US"/>
              <a:t>Second level</a:t>
            </a:r>
          </a:p>
        </p:txBody>
      </p:sp>
    </p:spTree>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34915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Small Title and 2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3833"/>
          <a:stretch/>
        </p:blipFill>
        <p:spPr>
          <a:xfrm>
            <a:off x="1494971" y="2"/>
            <a:ext cx="10697029" cy="6858001"/>
          </a:xfrm>
          <a:prstGeom prst="rect">
            <a:avLst/>
          </a:prstGeom>
        </p:spPr>
      </p:pic>
      <p:sp>
        <p:nvSpPr>
          <p:cNvPr id="12" name="Rectangle 11"/>
          <p:cNvSpPr/>
          <p:nvPr userDrawn="1"/>
        </p:nvSpPr>
        <p:spPr bwMode="auto">
          <a:xfrm>
            <a:off x="3048" y="0"/>
            <a:ext cx="12188952" cy="6858001"/>
          </a:xfrm>
          <a:prstGeom prst="rect">
            <a:avLst/>
          </a:prstGeom>
          <a:solidFill>
            <a:schemeClr val="tx2">
              <a:lumMod val="50000"/>
              <a:alpha val="74902"/>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a:t>Click to edit Master title style</a:t>
            </a:r>
          </a:p>
        </p:txBody>
      </p:sp>
    </p:spTree>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mall Title and Content with Label">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a:gradFill>
                <a:gsLst>
                  <a:gs pos="2917">
                    <a:srgbClr val="FFFFFF"/>
                  </a:gs>
                  <a:gs pos="30000">
                    <a:srgbClr val="FFFFFF"/>
                  </a:gs>
                </a:gsLst>
                <a:lin ang="5400000" scaled="0"/>
              </a:gradFill>
              <a:ea typeface="MS PGothic" charset="0"/>
            </a:endParaRPr>
          </a:p>
        </p:txBody>
      </p:sp>
      <p:sp>
        <p:nvSpPr>
          <p:cNvPr id="6" name="Rectangle 5"/>
          <p:cNvSpPr/>
          <p:nvPr userDrawn="1"/>
        </p:nvSpPr>
        <p:spPr>
          <a:xfrm>
            <a:off x="1" y="5712984"/>
            <a:ext cx="1905001" cy="625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6" tIns="45708" rIns="91416" bIns="45708" rtlCol="0" anchor="t" anchorCtr="0">
            <a:noAutofit/>
          </a:bodyPr>
          <a:lstStyle/>
          <a:p>
            <a:pPr algn="ctr" defTabSz="914126">
              <a:defRPr/>
            </a:pPr>
            <a:endParaRPr lang="en-US" sz="1799" err="1">
              <a:ln>
                <a:solidFill>
                  <a:srgbClr val="FFFFFF">
                    <a:alpha val="0"/>
                  </a:srgbClr>
                </a:solidFill>
              </a:ln>
              <a:solidFill>
                <a:srgbClr val="FFFFFF"/>
              </a:solidFill>
            </a:endParaRPr>
          </a:p>
        </p:txBody>
      </p:sp>
      <p:sp>
        <p:nvSpPr>
          <p:cNvPr id="2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25" name="Text Placeholder 5"/>
          <p:cNvSpPr>
            <a:spLocks noGrp="1"/>
          </p:cNvSpPr>
          <p:nvPr>
            <p:ph type="body" sz="quarter" idx="13"/>
          </p:nvPr>
        </p:nvSpPr>
        <p:spPr>
          <a:xfrm>
            <a:off x="95668" y="5803737"/>
            <a:ext cx="1695034" cy="444665"/>
          </a:xfrm>
          <a:prstGeom prst="rect">
            <a:avLst/>
          </a:prstGeom>
        </p:spPr>
        <p:txBody>
          <a:bodyPr lIns="91440" tIns="91440" rIns="91440" bIns="91440" anchor="ctr" anchorCtr="0"/>
          <a:lstStyle>
            <a:lvl1pPr marL="0" indent="0">
              <a:buNone/>
              <a:defRPr lang="en-US" sz="1600" kern="1200" spc="0" dirty="0">
                <a:ln w="3175">
                  <a:noFill/>
                </a:ln>
                <a:solidFill>
                  <a:srgbClr val="505050"/>
                </a:solidFill>
                <a:latin typeface="+mn-lt"/>
                <a:ea typeface="ＭＳ Ｐゴシック" charset="0"/>
                <a:cs typeface="Segoe UI" pitchFamily="34" charset="0"/>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a:t>
            </a:r>
          </a:p>
        </p:txBody>
      </p:sp>
      <p:sp>
        <p:nvSpPr>
          <p:cNvPr id="26"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a:t>Click to edit Master title style</a:t>
            </a:r>
          </a:p>
        </p:txBody>
      </p:sp>
      <p:sp>
        <p:nvSpPr>
          <p:cNvPr id="27"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a:spcBef>
                <a:spcPts val="1200"/>
              </a:spcBef>
              <a:defRPr sz="1999"/>
            </a:lvl2pPr>
            <a:lvl3pPr>
              <a:defRPr sz="1799"/>
            </a:lvl3pPr>
          </a:lstStyle>
          <a:p>
            <a:pPr lvl="0"/>
            <a:r>
              <a:rPr lang="en-US"/>
              <a:t>Click to edit Master text styles</a:t>
            </a:r>
          </a:p>
          <a:p>
            <a:pPr lvl="1"/>
            <a:r>
              <a:rPr lang="en-US"/>
              <a:t>Second level</a:t>
            </a:r>
          </a:p>
        </p:txBody>
      </p:sp>
    </p:spTree>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Freeform 9"/>
          <p:cNvSpPr>
            <a:spLocks/>
          </p:cNvSpPr>
          <p:nvPr userDrawn="1"/>
        </p:nvSpPr>
        <p:spPr bwMode="auto">
          <a:xfrm rot="10800000" flipH="1" flipV="1">
            <a:off x="9144484"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a:solidFill>
                <a:srgbClr val="000000"/>
              </a:solidFill>
            </a:endParaRPr>
          </a:p>
        </p:txBody>
      </p:sp>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8" name="Freeform 7"/>
          <p:cNvSpPr/>
          <p:nvPr userDrawn="1"/>
        </p:nvSpPr>
        <p:spPr bwMode="auto">
          <a:xfrm rot="10800000">
            <a:off x="8055471" y="2"/>
            <a:ext cx="4136529" cy="6858001"/>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a:solidFill>
                <a:srgbClr val="FFFFFF"/>
              </a:solidFill>
              <a:latin typeface="Segoe UI Light"/>
              <a:ea typeface="Segoe UI" pitchFamily="34" charset="0"/>
              <a:cs typeface="Segoe UI" pitchFamily="34" charset="0"/>
            </a:endParaRPr>
          </a:p>
        </p:txBody>
      </p:sp>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Color w/Photo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9525" y="-3"/>
            <a:ext cx="6076495" cy="686442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 name="connsiteX0" fmla="*/ 5476196 w 5476196"/>
              <a:gd name="connsiteY0" fmla="*/ 6858002 h 6858002"/>
              <a:gd name="connsiteX1" fmla="*/ 0 w 5476196"/>
              <a:gd name="connsiteY1" fmla="*/ 6858002 h 6858002"/>
              <a:gd name="connsiteX2" fmla="*/ 1328759 w 5476196"/>
              <a:gd name="connsiteY2" fmla="*/ 662007 h 6858002"/>
              <a:gd name="connsiteX3" fmla="*/ 5476196 w 5476196"/>
              <a:gd name="connsiteY3" fmla="*/ 0 h 6858002"/>
              <a:gd name="connsiteX4" fmla="*/ 5476196 w 5476196"/>
              <a:gd name="connsiteY4" fmla="*/ 6858002 h 6858002"/>
              <a:gd name="connsiteX0" fmla="*/ 5476196 w 5484793"/>
              <a:gd name="connsiteY0" fmla="*/ 6195995 h 6195995"/>
              <a:gd name="connsiteX1" fmla="*/ 0 w 5484793"/>
              <a:gd name="connsiteY1" fmla="*/ 6195995 h 6195995"/>
              <a:gd name="connsiteX2" fmla="*/ 1328759 w 5484793"/>
              <a:gd name="connsiteY2" fmla="*/ 0 h 6195995"/>
              <a:gd name="connsiteX3" fmla="*/ 5484793 w 5484793"/>
              <a:gd name="connsiteY3" fmla="*/ 0 h 6195995"/>
              <a:gd name="connsiteX4" fmla="*/ 5476196 w 5484793"/>
              <a:gd name="connsiteY4" fmla="*/ 6195995 h 6195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793" h="6195995">
                <a:moveTo>
                  <a:pt x="5476196" y="6195995"/>
                </a:moveTo>
                <a:lnTo>
                  <a:pt x="0" y="6195995"/>
                </a:lnTo>
                <a:lnTo>
                  <a:pt x="1328759" y="0"/>
                </a:lnTo>
                <a:lnTo>
                  <a:pt x="5484793" y="0"/>
                </a:lnTo>
                <a:cubicBezTo>
                  <a:pt x="5481927" y="2065332"/>
                  <a:pt x="5479062" y="4130663"/>
                  <a:pt x="5476196" y="6195995"/>
                </a:cubicBezTo>
                <a:close/>
              </a:path>
            </a:pathLst>
          </a:custGeom>
          <a:solidFill>
            <a:schemeClr val="accent1">
              <a:alpha val="90000"/>
            </a:schemeClr>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a:solidFill>
                <a:srgbClr val="000000"/>
              </a:solidFill>
            </a:endParaRPr>
          </a:p>
        </p:txBody>
      </p:sp>
      <p:sp>
        <p:nvSpPr>
          <p:cNvPr id="20" name="Freeform 19"/>
          <p:cNvSpPr/>
          <p:nvPr userDrawn="1"/>
        </p:nvSpPr>
        <p:spPr bwMode="auto">
          <a:xfrm>
            <a:off x="4604868"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a:solidFill>
                <a:srgbClr val="FFFFFF"/>
              </a:solidFill>
              <a:latin typeface="Segoe UI Light"/>
              <a:ea typeface="Segoe UI" pitchFamily="34" charset="0"/>
              <a:cs typeface="Segoe UI" pitchFamily="34" charset="0"/>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26"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a:t>Click to edit Master text styles</a:t>
            </a:r>
          </a:p>
          <a:p>
            <a:pPr lvl="1"/>
            <a:r>
              <a:rPr lang="en-US"/>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1-Color w/Photo Block Title on Lef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2" r="44076"/>
          <a:stretch/>
        </p:blipFill>
        <p:spPr>
          <a:xfrm>
            <a:off x="6438900" y="0"/>
            <a:ext cx="5753100" cy="6858285"/>
          </a:xfrm>
          <a:prstGeom prst="rect">
            <a:avLst/>
          </a:prstGeom>
        </p:spPr>
      </p:pic>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a:t>Click to edit Master title style</a:t>
            </a:r>
          </a:p>
        </p:txBody>
      </p:sp>
      <p:sp>
        <p:nvSpPr>
          <p:cNvPr id="30" name="Freeform 29"/>
          <p:cNvSpPr/>
          <p:nvPr userDrawn="1"/>
        </p:nvSpPr>
        <p:spPr bwMode="auto">
          <a:xfrm rot="10800000">
            <a:off x="0"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a:solidFill>
                <a:srgbClr val="FFFFFF"/>
              </a:solidFill>
              <a:latin typeface="Segoe UI Light"/>
              <a:ea typeface="Segoe UI" pitchFamily="34" charset="0"/>
              <a:cs typeface="Segoe UI" pitchFamily="34" charset="0"/>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1-Color w/Photo Block Title on Left">
    <p:spTree>
      <p:nvGrpSpPr>
        <p:cNvPr id="1" name=""/>
        <p:cNvGrpSpPr/>
        <p:nvPr/>
      </p:nvGrpSpPr>
      <p:grpSpPr>
        <a:xfrm>
          <a:off x="0" y="0"/>
          <a:ext cx="0" cy="0"/>
          <a:chOff x="0" y="0"/>
          <a:chExt cx="0" cy="0"/>
        </a:xfrm>
      </p:grpSpPr>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a:t>Click to edit Master title style</a:t>
            </a:r>
          </a:p>
        </p:txBody>
      </p:sp>
      <p:sp>
        <p:nvSpPr>
          <p:cNvPr id="30" name="Freeform 29"/>
          <p:cNvSpPr/>
          <p:nvPr userDrawn="1"/>
        </p:nvSpPr>
        <p:spPr bwMode="auto">
          <a:xfrm rot="10800000">
            <a:off x="0"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a:solidFill>
                <a:srgbClr val="FFFFFF"/>
              </a:solidFill>
              <a:latin typeface="Segoe UI Light"/>
              <a:ea typeface="Segoe UI" pitchFamily="34" charset="0"/>
              <a:cs typeface="Segoe UI" pitchFamily="34" charset="0"/>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0" y="-2"/>
            <a:ext cx="5476196" cy="685800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a:solidFill>
                <a:srgbClr val="000000"/>
              </a:solidFill>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10"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a:t>Click to edit Master text styles</a:t>
            </a:r>
          </a:p>
          <a:p>
            <a:pPr lvl="1"/>
            <a:r>
              <a:rPr lang="en-US"/>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a:solidFill>
                <a:srgbClr val="FFFFFF"/>
              </a:solidFill>
              <a:latin typeface="Segoe UI Light"/>
              <a:ea typeface="Segoe UI" pitchFamily="34" charset="0"/>
              <a:cs typeface="Segoe UI" pitchFamily="34" charset="0"/>
            </a:endParaRPr>
          </a:p>
        </p:txBody>
      </p:sp>
      <p:sp>
        <p:nvSpPr>
          <p:cNvPr id="7" name="Title 2"/>
          <p:cNvSpPr>
            <a:spLocks noGrp="1"/>
          </p:cNvSpPr>
          <p:nvPr>
            <p:ph type="title"/>
          </p:nvPr>
        </p:nvSpPr>
        <p:spPr>
          <a:xfrm>
            <a:off x="472129" y="1108673"/>
            <a:ext cx="4432965" cy="927940"/>
          </a:xfrm>
          <a:prstGeom prst="rect">
            <a:avLst/>
          </a:prstGeom>
        </p:spPr>
        <p:txBody>
          <a:bodyPr/>
          <a:lstStyle>
            <a:lvl1pPr algn="l">
              <a:defRPr sz="4399" spc="0">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a:t>Click to edit Master text styles</a:t>
            </a:r>
          </a:p>
          <a:p>
            <a:pPr lvl="1"/>
            <a:r>
              <a:rPr lang="en-US"/>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a:t>Click to edit Master text styles</a:t>
            </a:r>
          </a:p>
          <a:p>
            <a:pPr lvl="1"/>
            <a:r>
              <a:rPr lang="en-US"/>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916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Color Block Content on Righ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56058"/>
          <a:stretch/>
        </p:blipFill>
        <p:spPr>
          <a:xfrm>
            <a:off x="0" y="-1"/>
            <a:ext cx="4520309" cy="6858000"/>
          </a:xfrm>
          <a:prstGeom prst="rect">
            <a:avLst/>
          </a:prstGeom>
        </p:spPr>
      </p:pic>
      <p:sp>
        <p:nvSpPr>
          <p:cNvPr id="17" name="Freeform 16"/>
          <p:cNvSpPr/>
          <p:nvPr userDrawn="1"/>
        </p:nvSpPr>
        <p:spPr bwMode="auto">
          <a:xfrm>
            <a:off x="2021605" y="-1"/>
            <a:ext cx="11182350" cy="6908103"/>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72147 w 8182218"/>
              <a:gd name="connsiteY4" fmla="*/ 4672552 h 6858002"/>
              <a:gd name="connsiteX5" fmla="*/ 5476196 w 8182218"/>
              <a:gd name="connsiteY5" fmla="*/ 6858002 h 6858002"/>
              <a:gd name="connsiteX6" fmla="*/ 4044813 w 8182218"/>
              <a:gd name="connsiteY6" fmla="*/ 6858002 h 6858002"/>
              <a:gd name="connsiteX7" fmla="*/ 0 w 8182218"/>
              <a:gd name="connsiteY7" fmla="*/ 6858002 h 6858002"/>
              <a:gd name="connsiteX8" fmla="*/ 1457721 w 8182218"/>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3611752 w 7749157"/>
              <a:gd name="connsiteY6" fmla="*/ 6858002 h 6858002"/>
              <a:gd name="connsiteX7" fmla="*/ 0 w 7749157"/>
              <a:gd name="connsiteY7" fmla="*/ 4773264 h 6858002"/>
              <a:gd name="connsiteX8" fmla="*/ 1024660 w 7749157"/>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0 w 7749157"/>
              <a:gd name="connsiteY6" fmla="*/ 4773264 h 6858002"/>
              <a:gd name="connsiteX7" fmla="*/ 1024660 w 7749157"/>
              <a:gd name="connsiteY7" fmla="*/ 0 h 6858002"/>
              <a:gd name="connsiteX0" fmla="*/ 1024660 w 7749157"/>
              <a:gd name="connsiteY0" fmla="*/ 0 h 4773264"/>
              <a:gd name="connsiteX1" fmla="*/ 3611752 w 7749157"/>
              <a:gd name="connsiteY1" fmla="*/ 0 h 4773264"/>
              <a:gd name="connsiteX2" fmla="*/ 5043135 w 7749157"/>
              <a:gd name="connsiteY2" fmla="*/ 0 h 4773264"/>
              <a:gd name="connsiteX3" fmla="*/ 7749157 w 7749157"/>
              <a:gd name="connsiteY3" fmla="*/ 0 h 4773264"/>
              <a:gd name="connsiteX4" fmla="*/ 7739086 w 7749157"/>
              <a:gd name="connsiteY4" fmla="*/ 4672552 h 4773264"/>
              <a:gd name="connsiteX5" fmla="*/ 0 w 7749157"/>
              <a:gd name="connsiteY5" fmla="*/ 4773264 h 4773264"/>
              <a:gd name="connsiteX6" fmla="*/ 1024660 w 7749157"/>
              <a:gd name="connsiteY6" fmla="*/ 0 h 4773264"/>
              <a:gd name="connsiteX0" fmla="*/ 1024660 w 7759228"/>
              <a:gd name="connsiteY0" fmla="*/ 0 h 4773264"/>
              <a:gd name="connsiteX1" fmla="*/ 3611752 w 7759228"/>
              <a:gd name="connsiteY1" fmla="*/ 0 h 4773264"/>
              <a:gd name="connsiteX2" fmla="*/ 5043135 w 7759228"/>
              <a:gd name="connsiteY2" fmla="*/ 0 h 4773264"/>
              <a:gd name="connsiteX3" fmla="*/ 7749157 w 7759228"/>
              <a:gd name="connsiteY3" fmla="*/ 0 h 4773264"/>
              <a:gd name="connsiteX4" fmla="*/ 7759228 w 7759228"/>
              <a:gd name="connsiteY4" fmla="*/ 4753121 h 4773264"/>
              <a:gd name="connsiteX5" fmla="*/ 0 w 7759228"/>
              <a:gd name="connsiteY5" fmla="*/ 4773264 h 4773264"/>
              <a:gd name="connsiteX6" fmla="*/ 1024660 w 7759228"/>
              <a:gd name="connsiteY6" fmla="*/ 0 h 4773264"/>
              <a:gd name="connsiteX0" fmla="*/ 1024660 w 7759228"/>
              <a:gd name="connsiteY0" fmla="*/ 0 h 4793406"/>
              <a:gd name="connsiteX1" fmla="*/ 3611752 w 7759228"/>
              <a:gd name="connsiteY1" fmla="*/ 0 h 4793406"/>
              <a:gd name="connsiteX2" fmla="*/ 5043135 w 7759228"/>
              <a:gd name="connsiteY2" fmla="*/ 0 h 4793406"/>
              <a:gd name="connsiteX3" fmla="*/ 7749157 w 7759228"/>
              <a:gd name="connsiteY3" fmla="*/ 0 h 4793406"/>
              <a:gd name="connsiteX4" fmla="*/ 7759228 w 7759228"/>
              <a:gd name="connsiteY4" fmla="*/ 4793406 h 4793406"/>
              <a:gd name="connsiteX5" fmla="*/ 0 w 7759228"/>
              <a:gd name="connsiteY5" fmla="*/ 4773264 h 4793406"/>
              <a:gd name="connsiteX6" fmla="*/ 1024660 w 7759228"/>
              <a:gd name="connsiteY6" fmla="*/ 0 h 479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9228" h="4793406">
                <a:moveTo>
                  <a:pt x="1024660" y="0"/>
                </a:moveTo>
                <a:lnTo>
                  <a:pt x="3611752" y="0"/>
                </a:lnTo>
                <a:lnTo>
                  <a:pt x="5043135" y="0"/>
                </a:lnTo>
                <a:lnTo>
                  <a:pt x="7749157" y="0"/>
                </a:lnTo>
                <a:lnTo>
                  <a:pt x="7759228" y="4793406"/>
                </a:lnTo>
                <a:lnTo>
                  <a:pt x="0" y="4773264"/>
                </a:lnTo>
                <a:lnTo>
                  <a:pt x="102466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a:t>Click to edit Master text styles</a:t>
            </a:r>
          </a:p>
          <a:p>
            <a:pPr lvl="1"/>
            <a:r>
              <a:rPr lang="en-US"/>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5" name="Group 24"/>
          <p:cNvGrpSpPr/>
          <p:nvPr userDrawn="1"/>
        </p:nvGrpSpPr>
        <p:grpSpPr>
          <a:xfrm>
            <a:off x="510119" y="6385630"/>
            <a:ext cx="1165130" cy="226840"/>
            <a:chOff x="382588" y="4784726"/>
            <a:chExt cx="896938" cy="174625"/>
          </a:xfrm>
          <a:solidFill>
            <a:srgbClr val="005586"/>
          </a:solidFill>
        </p:grpSpPr>
        <p:sp>
          <p:nvSpPr>
            <p:cNvPr id="26"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27"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28"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29"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0"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1"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2"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3"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grpSp>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a:solidFill>
                <a:srgbClr val="282828"/>
              </a:solidFill>
              <a:latin typeface="Calibri"/>
              <a:cs typeface="Calibri"/>
            </a:endParaRPr>
          </a:p>
        </p:txBody>
      </p:sp>
      <p:sp>
        <p:nvSpPr>
          <p:cNvPr id="35" name="Footer Placeholder 4"/>
          <p:cNvSpPr txBox="1">
            <a:spLocks/>
          </p:cNvSpPr>
          <p:nvPr userDrawn="1"/>
        </p:nvSpPr>
        <p:spPr>
          <a:xfrm>
            <a:off x="7494369" y="6457947"/>
            <a:ext cx="3860800"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a:solidFill>
                  <a:srgbClr val="282828"/>
                </a:solidFill>
                <a:latin typeface="Calibri"/>
                <a:cs typeface="Calibri"/>
              </a:rPr>
              <a:t>© Cloudera, Inc. All rights reserved.</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a:solidFill>
                <a:srgbClr val="282828"/>
              </a:solidFill>
              <a:latin typeface="Calibri"/>
              <a:cs typeface="Calibri"/>
            </a:endParaRPr>
          </a:p>
        </p:txBody>
      </p:sp>
      <p:sp>
        <p:nvSpPr>
          <p:cNvPr id="35" name="Footer Placeholder 4"/>
          <p:cNvSpPr txBox="1">
            <a:spLocks/>
          </p:cNvSpPr>
          <p:nvPr userDrawn="1"/>
        </p:nvSpPr>
        <p:spPr>
          <a:xfrm>
            <a:off x="7494369" y="6457947"/>
            <a:ext cx="3860800"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a:solidFill>
                  <a:srgbClr val="282828"/>
                </a:solidFill>
                <a:latin typeface="Calibri"/>
                <a:cs typeface="Calibri"/>
              </a:rPr>
              <a:t>© Cloudera, Inc. All rights reserved.</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1" y="3696657"/>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3" y="471692"/>
            <a:ext cx="1454257" cy="304828"/>
          </a:xfrm>
          <a:prstGeom prst="rect">
            <a:avLst/>
          </a:prstGeom>
        </p:spPr>
      </p:pic>
      <p:sp>
        <p:nvSpPr>
          <p:cNvPr id="141" name="Freeform 19"/>
          <p:cNvSpPr>
            <a:spLocks noChangeAspect="1" noEditPoints="1"/>
          </p:cNvSpPr>
          <p:nvPr userDrawn="1"/>
        </p:nvSpPr>
        <p:spPr bwMode="black">
          <a:xfrm>
            <a:off x="6595141" y="3398364"/>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48251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3" y="471692"/>
            <a:ext cx="1454257" cy="304828"/>
          </a:xfrm>
          <a:prstGeom prst="rect">
            <a:avLst/>
          </a:prstGeom>
        </p:spPr>
      </p:pic>
      <p:sp>
        <p:nvSpPr>
          <p:cNvPr id="141" name="Freeform 19"/>
          <p:cNvSpPr>
            <a:spLocks noChangeAspect="1" noEditPoints="1"/>
          </p:cNvSpPr>
          <p:nvPr userDrawn="1"/>
        </p:nvSpPr>
        <p:spPr bwMode="black">
          <a:xfrm>
            <a:off x="6595141" y="3398364"/>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82256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78"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4"/>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33697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100" indent="0">
              <a:buNone/>
              <a:defRPr/>
            </a:lvl2pPr>
            <a:lvl3pPr marL="448198" indent="0">
              <a:buNone/>
              <a:defRPr/>
            </a:lvl3pPr>
            <a:lvl4pPr marL="672298" indent="0">
              <a:buNone/>
              <a:defRPr/>
            </a:lvl4pPr>
            <a:lvl5pPr marL="8963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737407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358455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56" indent="0">
              <a:buFont typeface="Wingdings" panose="05000000000000000000" pitchFamily="2" charset="2"/>
              <a:buNone/>
              <a:defRPr sz="2353" b="0"/>
            </a:lvl2pPr>
            <a:lvl3pPr marL="441973" indent="0">
              <a:buFont typeface="Wingdings" panose="05000000000000000000" pitchFamily="2" charset="2"/>
              <a:buNone/>
              <a:tabLst/>
              <a:defRPr sz="2157" b="0"/>
            </a:lvl3pPr>
            <a:lvl4pPr marL="639615" indent="0">
              <a:buFont typeface="Wingdings" panose="05000000000000000000" pitchFamily="2" charset="2"/>
              <a:buNone/>
              <a:defRPr sz="2157" b="0"/>
            </a:lvl4pPr>
            <a:lvl5pPr marL="83726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56"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7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1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6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23" marR="0" lvl="0" indent="-504223" algn="l" defTabSz="914378" rtl="0" eaLnBrk="1" fontAlgn="auto" latinLnBrk="0" hangingPunct="1">
              <a:lnSpc>
                <a:spcPct val="90000"/>
              </a:lnSpc>
              <a:spcBef>
                <a:spcPts val="1200"/>
              </a:spcBef>
              <a:spcAft>
                <a:spcPts val="0"/>
              </a:spcAft>
              <a:buClr>
                <a:schemeClr val="tx1"/>
              </a:buClr>
              <a:buSzPct val="90000"/>
              <a:tabLst/>
            </a:pPr>
            <a:r>
              <a:rPr lang="en-US"/>
              <a:t>Edit Master text styles</a:t>
            </a:r>
          </a:p>
          <a:p>
            <a:pPr marL="504223" marR="0" lvl="1" indent="-504223" algn="l" defTabSz="914378" rtl="0" eaLnBrk="1" fontAlgn="auto" latinLnBrk="0" hangingPunct="1">
              <a:lnSpc>
                <a:spcPct val="90000"/>
              </a:lnSpc>
              <a:spcBef>
                <a:spcPts val="1200"/>
              </a:spcBef>
              <a:spcAft>
                <a:spcPts val="0"/>
              </a:spcAft>
              <a:buClr>
                <a:schemeClr val="tx1"/>
              </a:buClr>
              <a:buSzPct val="90000"/>
              <a:tabLst/>
            </a:pPr>
            <a:r>
              <a:rPr lang="en-US"/>
              <a:t>Second level</a:t>
            </a:r>
          </a:p>
          <a:p>
            <a:pPr marL="504223" marR="0" lvl="2" indent="-504223" algn="l" defTabSz="914378" rtl="0" eaLnBrk="1" fontAlgn="auto" latinLnBrk="0" hangingPunct="1">
              <a:lnSpc>
                <a:spcPct val="90000"/>
              </a:lnSpc>
              <a:spcBef>
                <a:spcPts val="1200"/>
              </a:spcBef>
              <a:spcAft>
                <a:spcPts val="0"/>
              </a:spcAft>
              <a:buClr>
                <a:schemeClr val="tx1"/>
              </a:buClr>
              <a:buSzPct val="90000"/>
              <a:tabLst/>
            </a:pPr>
            <a:r>
              <a:rPr lang="en-US"/>
              <a:t>Third level</a:t>
            </a:r>
          </a:p>
          <a:p>
            <a:pPr marL="504223" marR="0" lvl="3" indent="-504223" algn="l" defTabSz="914378" rtl="0" eaLnBrk="1" fontAlgn="auto" latinLnBrk="0" hangingPunct="1">
              <a:lnSpc>
                <a:spcPct val="90000"/>
              </a:lnSpc>
              <a:spcBef>
                <a:spcPts val="1200"/>
              </a:spcBef>
              <a:spcAft>
                <a:spcPts val="0"/>
              </a:spcAft>
              <a:buClr>
                <a:schemeClr val="tx1"/>
              </a:buClr>
              <a:buSzPct val="90000"/>
              <a:tabLst/>
            </a:pPr>
            <a:r>
              <a:rPr lang="en-US"/>
              <a:t>Fourth level</a:t>
            </a:r>
          </a:p>
          <a:p>
            <a:pPr marL="504223" marR="0" lvl="4" indent="-504223" algn="l" defTabSz="914378"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0387394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14775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789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211" indent="-227211">
              <a:spcBef>
                <a:spcPts val="1200"/>
              </a:spcBef>
              <a:buClr>
                <a:schemeClr val="tx1"/>
              </a:buClr>
              <a:buFont typeface="Wingdings" panose="05000000000000000000" pitchFamily="2" charset="2"/>
              <a:buChar char=""/>
              <a:defRPr sz="2942" b="0">
                <a:latin typeface="+mn-lt"/>
              </a:defRPr>
            </a:lvl1pPr>
            <a:lvl2pPr marL="418630" indent="-168074">
              <a:buFont typeface="Wingdings" panose="05000000000000000000" pitchFamily="2" charset="2"/>
              <a:buChar char=""/>
              <a:defRPr sz="2353" b="0"/>
            </a:lvl2pPr>
            <a:lvl3pPr marL="627167" indent="-185193">
              <a:buFont typeface="Wingdings" panose="05000000000000000000" pitchFamily="2" charset="2"/>
              <a:buChar char=""/>
              <a:tabLst/>
              <a:defRPr sz="2157" b="0"/>
            </a:lvl3pPr>
            <a:lvl4pPr marL="812360" indent="-172744">
              <a:buFont typeface="Wingdings" panose="05000000000000000000" pitchFamily="2" charset="2"/>
              <a:buChar char=""/>
              <a:defRPr sz="2157" b="0"/>
            </a:lvl4pPr>
            <a:lvl5pPr marL="1003778" indent="-166519">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80" indent="-281680">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05" indent="-336149">
              <a:defRPr lang="en-US" sz="2353" b="0" kern="1200" spc="0" baseline="0" dirty="0">
                <a:gradFill>
                  <a:gsLst>
                    <a:gs pos="1250">
                      <a:schemeClr val="tx1"/>
                    </a:gs>
                    <a:gs pos="100000">
                      <a:schemeClr val="tx1"/>
                    </a:gs>
                  </a:gsLst>
                  <a:lin ang="5400000" scaled="0"/>
                </a:gradFill>
                <a:latin typeface="+mn-lt"/>
                <a:ea typeface="+mn-ea"/>
                <a:cs typeface="+mn-cs"/>
              </a:defRPr>
            </a:lvl2pPr>
            <a:lvl3pPr marL="778122" indent="-336149">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64" indent="-336149">
              <a:defRPr lang="en-US" sz="2157" b="0" kern="1200" spc="0" baseline="0" dirty="0">
                <a:gradFill>
                  <a:gsLst>
                    <a:gs pos="1250">
                      <a:schemeClr val="tx1"/>
                    </a:gs>
                    <a:gs pos="100000">
                      <a:schemeClr val="tx1"/>
                    </a:gs>
                  </a:gsLst>
                  <a:lin ang="5400000" scaled="0"/>
                </a:gradFill>
                <a:latin typeface="+mn-lt"/>
                <a:ea typeface="+mn-ea"/>
                <a:cs typeface="+mn-cs"/>
              </a:defRPr>
            </a:lvl4pPr>
            <a:lvl5pPr marL="1173409" indent="-336149">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11" marR="0" lvl="0"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11" marR="0" lvl="1"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11" marR="0" lvl="2"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11" marR="0" lvl="3"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11" marR="0" lvl="4"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726916569"/>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610143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22584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6000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243554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47284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961691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39459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150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113"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3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2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0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295360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74957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2" tIns="179282" rIns="179282" bIns="179282" numCol="1" anchor="t" anchorCtr="0" compatLnSpc="1">
            <a:prstTxWarp prst="textNoShape">
              <a:avLst/>
            </a:prstTxWarp>
            <a:spAutoFit/>
          </a:bodyPr>
          <a:lstStyle/>
          <a:p>
            <a:pPr defTabSz="913935"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1692"/>
            <a:ext cx="1454257" cy="304828"/>
          </a:xfrm>
          <a:prstGeom prst="rect">
            <a:avLst/>
          </a:prstGeom>
        </p:spPr>
      </p:pic>
    </p:spTree>
    <p:extLst>
      <p:ext uri="{BB962C8B-B14F-4D97-AF65-F5344CB8AC3E}">
        <p14:creationId xmlns:p14="http://schemas.microsoft.com/office/powerpoint/2010/main" val="7348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53176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4"/>
            <a:ext cx="5826698" cy="1972400"/>
          </a:xfrm>
          <a:noFill/>
        </p:spPr>
        <p:txBody>
          <a:bodyPr lIns="146304" tIns="91440" rIns="146304" bIns="91440" anchor="t" anchorCtr="0"/>
          <a:lstStyle>
            <a:lvl1pPr>
              <a:defRPr sz="5291"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6" y="3608312"/>
            <a:ext cx="4751001" cy="990031"/>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700" y="1366957"/>
            <a:ext cx="7231699" cy="359914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31" y="5897567"/>
            <a:ext cx="1819605" cy="669333"/>
          </a:xfrm>
          <a:prstGeom prst="rect">
            <a:avLst/>
          </a:prstGeom>
        </p:spPr>
      </p:pic>
    </p:spTree>
    <p:extLst>
      <p:ext uri="{BB962C8B-B14F-4D97-AF65-F5344CB8AC3E}">
        <p14:creationId xmlns:p14="http://schemas.microsoft.com/office/powerpoint/2010/main" val="4025667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49802074"/>
      </p:ext>
    </p:extLst>
  </p:cSld>
  <p:clrMapOvr>
    <a:masterClrMapping/>
  </p:clrMapOvr>
  <p:transition spd="slow">
    <p:cove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5"/>
            <a:ext cx="6947134"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2526023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4" indent="0">
              <a:buNone/>
              <a:defRPr/>
            </a:lvl3pPr>
            <a:lvl4pPr marL="448027" indent="0">
              <a:buNone/>
              <a:defRPr/>
            </a:lvl4pPr>
            <a:lvl5pPr marL="67204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0832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0" tIns="143344" rIns="179180" bIns="143344" numCol="1" spcCol="0" rtlCol="0" fromWordArt="0" anchor="t" anchorCtr="0" forceAA="0" compatLnSpc="1">
            <a:prstTxWarp prst="textNoShape">
              <a:avLst/>
            </a:prstTxWarp>
            <a:noAutofit/>
          </a:bodyPr>
          <a:lstStyle/>
          <a:p>
            <a:pPr algn="ctr" defTabSz="913481"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4897278"/>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2685841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grpSp>
        <p:nvGrpSpPr>
          <p:cNvPr id="20" name="Group 19"/>
          <p:cNvGrpSpPr>
            <a:grpSpLocks noChangeAspect="1"/>
          </p:cNvGrpSpPr>
          <p:nvPr userDrawn="1"/>
        </p:nvGrpSpPr>
        <p:grpSpPr bwMode="black">
          <a:xfrm>
            <a:off x="459102" y="470067"/>
            <a:ext cx="1419662" cy="304828"/>
            <a:chOff x="457200" y="1643393"/>
            <a:chExt cx="4492753" cy="964540"/>
          </a:xfrm>
        </p:grpSpPr>
        <p:pic>
          <p:nvPicPr>
            <p:cNvPr id="21" name="Picture 20"/>
            <p:cNvPicPr>
              <a:picLocks noChangeAspect="1"/>
            </p:cNvPicPr>
            <p:nvPr/>
          </p:nvPicPr>
          <p:blipFill>
            <a:blip r:embed="rId2"/>
            <a:stretch>
              <a:fillRect/>
            </a:stretch>
          </p:blipFill>
          <p:spPr bwMode="black">
            <a:xfrm>
              <a:off x="457200" y="1643393"/>
              <a:ext cx="964540" cy="964540"/>
            </a:xfrm>
            <a:prstGeom prst="rect">
              <a:avLst/>
            </a:prstGeom>
          </p:spPr>
        </p:pic>
        <p:sp>
          <p:nvSpPr>
            <p:cNvPr id="22"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3" name="TextBox 22"/>
          <p:cNvSpPr txBox="1"/>
          <p:nvPr userDrawn="1"/>
        </p:nvSpPr>
        <p:spPr bwMode="black">
          <a:xfrm>
            <a:off x="459102" y="5946333"/>
            <a:ext cx="3041382" cy="677456"/>
          </a:xfrm>
          <a:prstGeom prst="rect">
            <a:avLst/>
          </a:prstGeom>
          <a:noFill/>
        </p:spPr>
        <p:txBody>
          <a:bodyPr wrap="square" lIns="0" tIns="143426" rIns="179282" bIns="143426" rtlCol="0">
            <a:spAutoFit/>
          </a:bodyPr>
          <a:lstStyle/>
          <a:p>
            <a:pPr>
              <a:lnSpc>
                <a:spcPct val="90000"/>
              </a:lnSpc>
              <a:spcAft>
                <a:spcPts val="588"/>
              </a:spcAft>
            </a:pPr>
            <a:r>
              <a:rPr lang="en-US" sz="2745">
                <a:gradFill>
                  <a:gsLst>
                    <a:gs pos="18584">
                      <a:srgbClr val="FFFFFF"/>
                    </a:gs>
                    <a:gs pos="43000">
                      <a:srgbClr val="FFFFFF"/>
                    </a:gs>
                  </a:gsLst>
                  <a:lin ang="5400000" scaled="1"/>
                </a:gradFill>
                <a:latin typeface="+mj-lt"/>
              </a:rPr>
              <a:t>6–9 February 2017</a:t>
            </a:r>
          </a:p>
        </p:txBody>
      </p:sp>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9102" y="1623935"/>
            <a:ext cx="2749042" cy="4046446"/>
          </a:xfrm>
          <a:prstGeom prst="rect">
            <a:avLst/>
          </a:prstGeom>
        </p:spPr>
      </p:pic>
      <p:pic>
        <p:nvPicPr>
          <p:cNvPr id="10" name="Picture 9"/>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333416" y="-312"/>
            <a:ext cx="6857719" cy="6858623"/>
          </a:xfrm>
          <a:prstGeom prst="rect">
            <a:avLst/>
          </a:prstGeom>
        </p:spPr>
      </p:pic>
    </p:spTree>
    <p:extLst>
      <p:ext uri="{BB962C8B-B14F-4D97-AF65-F5344CB8AC3E}">
        <p14:creationId xmlns:p14="http://schemas.microsoft.com/office/powerpoint/2010/main" val="1299662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78"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38" tIns="45719" rIns="91438" bIns="45719" numCol="1" anchor="t" anchorCtr="0" compatLnSpc="1">
            <a:prstTxWarp prst="textNoShape">
              <a:avLst/>
            </a:prstTxWarp>
          </a:bodyPr>
          <a:lstStyle/>
          <a:p>
            <a:endParaRPr lang="en-US" sz="1800"/>
          </a:p>
        </p:txBody>
      </p:sp>
      <p:grpSp>
        <p:nvGrpSpPr>
          <p:cNvPr id="189" name="Group 188"/>
          <p:cNvGrpSpPr/>
          <p:nvPr userDrawn="1"/>
        </p:nvGrpSpPr>
        <p:grpSpPr>
          <a:xfrm>
            <a:off x="0" y="641236"/>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0360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490794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985543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00" indent="0">
              <a:buNone/>
              <a:defRPr/>
            </a:lvl3pPr>
            <a:lvl4pPr marL="448198" indent="0">
              <a:buNone/>
              <a:defRPr/>
            </a:lvl4pPr>
            <a:lvl5pPr marL="6722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401710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923692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11" indent="0">
              <a:buNone/>
              <a:tabLst/>
              <a:defRPr sz="1961"/>
            </a:lvl3pPr>
            <a:lvl4pPr marL="451311" indent="0">
              <a:buNone/>
              <a:defRPr/>
            </a:lvl4pPr>
            <a:lvl5pPr marL="6722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11" indent="0">
              <a:buNone/>
              <a:tabLst/>
              <a:defRPr sz="1961"/>
            </a:lvl3pPr>
            <a:lvl4pPr marL="451311" indent="0">
              <a:buNone/>
              <a:defRPr/>
            </a:lvl4pPr>
            <a:lvl5pPr marL="6722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21065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80" indent="-281680">
              <a:spcBef>
                <a:spcPts val="1200"/>
              </a:spcBef>
              <a:buClr>
                <a:schemeClr val="tx1"/>
              </a:buClr>
              <a:buFont typeface="Arial" pitchFamily="34" charset="0"/>
              <a:buChar char="•"/>
              <a:defRPr sz="3137"/>
            </a:lvl1pPr>
            <a:lvl2pPr marL="520708" indent="-228604">
              <a:defRPr sz="2353"/>
            </a:lvl2pPr>
            <a:lvl3pPr marL="685811" indent="-165103">
              <a:tabLst/>
              <a:defRPr sz="1961"/>
            </a:lvl3pPr>
            <a:lvl4pPr marL="863614" indent="-177803">
              <a:defRPr/>
            </a:lvl4pPr>
            <a:lvl5pPr marL="1028716" indent="-16510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80" indent="-281680">
              <a:spcBef>
                <a:spcPts val="1200"/>
              </a:spcBef>
              <a:buClr>
                <a:schemeClr val="tx1"/>
              </a:buClr>
              <a:buFont typeface="Arial" pitchFamily="34" charset="0"/>
              <a:buChar char="•"/>
              <a:defRPr sz="3137"/>
            </a:lvl1pPr>
            <a:lvl2pPr marL="520708" indent="-228604">
              <a:defRPr sz="2353"/>
            </a:lvl2pPr>
            <a:lvl3pPr marL="685811" indent="-165103">
              <a:tabLst/>
              <a:defRPr sz="1961"/>
            </a:lvl3pPr>
            <a:lvl4pPr marL="863614" indent="-177803">
              <a:defRPr/>
            </a:lvl4pPr>
            <a:lvl5pPr marL="1028716" indent="-16510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062223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3702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28925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850498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8080781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637735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71952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8535184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41405310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807819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862332"/>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113"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3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2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0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670946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2" tIns="179282" rIns="179282" bIns="179282" numCol="1" anchor="t" anchorCtr="0" compatLnSpc="1">
            <a:prstTxWarp prst="textNoShape">
              <a:avLst/>
            </a:prstTxWarp>
            <a:spAutoFit/>
          </a:bodyPr>
          <a:lstStyle/>
          <a:p>
            <a:pPr defTabSz="913935"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22329382"/>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481061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8/15/2017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27194752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709339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865686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51774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147826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7500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63908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15186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24685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183926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Optional Title Role, Company</a:t>
            </a:r>
          </a:p>
        </p:txBody>
      </p:sp>
    </p:spTree>
    <p:extLst>
      <p:ext uri="{BB962C8B-B14F-4D97-AF65-F5344CB8AC3E}">
        <p14:creationId xmlns:p14="http://schemas.microsoft.com/office/powerpoint/2010/main" val="40730947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096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Video title</a:t>
            </a:r>
          </a:p>
        </p:txBody>
      </p:sp>
    </p:spTree>
    <p:extLst>
      <p:ext uri="{BB962C8B-B14F-4D97-AF65-F5344CB8AC3E}">
        <p14:creationId xmlns:p14="http://schemas.microsoft.com/office/powerpoint/2010/main" val="13390706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231530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80351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563347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4898094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203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5247758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8141526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301359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2789247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02602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9823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91283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148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87678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41742014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937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5674561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marL="0" marR="0" lvl="0" indent="0" algn="r" defTabSz="914225"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a:ln>
                  <a:noFill/>
                </a:ln>
                <a:solidFill>
                  <a:srgbClr val="289FD7"/>
                </a:solidFill>
                <a:effectLst/>
                <a:uLnTx/>
                <a:uFillTx/>
                <a:latin typeface="Segoe UI Light"/>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36849286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a:t>web</a:t>
            </a:r>
          </a:p>
        </p:txBody>
      </p:sp>
    </p:spTree>
    <p:extLst>
      <p:ext uri="{BB962C8B-B14F-4D97-AF65-F5344CB8AC3E}">
        <p14:creationId xmlns:p14="http://schemas.microsoft.com/office/powerpoint/2010/main" val="26031010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86301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 Here</a:t>
            </a:r>
          </a:p>
        </p:txBody>
      </p:sp>
    </p:spTree>
    <p:extLst>
      <p:ext uri="{BB962C8B-B14F-4D97-AF65-F5344CB8AC3E}">
        <p14:creationId xmlns:p14="http://schemas.microsoft.com/office/powerpoint/2010/main" val="1530813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40096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0635161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26771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227426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8648475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703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8421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a:t>Click to edit Master text styles</a:t>
            </a:r>
          </a:p>
          <a:p>
            <a:pPr lvl="1">
              <a:buFont typeface="Wingdings" panose="05000000000000000000" pitchFamily="2" charset="2"/>
              <a:buChar char="à"/>
            </a:pPr>
            <a:r>
              <a:rPr lang="en-US"/>
              <a:t>Second level</a:t>
            </a:r>
          </a:p>
          <a:p>
            <a:pPr lvl="2">
              <a:buFont typeface="Wingdings" panose="05000000000000000000" pitchFamily="2" charset="2"/>
              <a:buChar char="à"/>
            </a:pPr>
            <a:r>
              <a:rPr lang="en-US"/>
              <a:t>Third level</a:t>
            </a:r>
          </a:p>
          <a:p>
            <a:pPr lvl="3">
              <a:buFont typeface="Wingdings" panose="05000000000000000000" pitchFamily="2" charset="2"/>
              <a:buChar char="à"/>
            </a:pPr>
            <a:r>
              <a:rPr lang="en-US"/>
              <a:t>Fourth level</a:t>
            </a:r>
          </a:p>
          <a:p>
            <a:pPr lvl="4">
              <a:buFont typeface="Wingdings" panose="05000000000000000000" pitchFamily="2" charset="2"/>
              <a:buChar char="à"/>
            </a:pPr>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542211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6793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18129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09310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848913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Optional Title Role, Company</a:t>
            </a:r>
          </a:p>
        </p:txBody>
      </p:sp>
    </p:spTree>
    <p:extLst>
      <p:ext uri="{BB962C8B-B14F-4D97-AF65-F5344CB8AC3E}">
        <p14:creationId xmlns:p14="http://schemas.microsoft.com/office/powerpoint/2010/main" val="3707991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4253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Video title</a:t>
            </a:r>
          </a:p>
        </p:txBody>
      </p:sp>
    </p:spTree>
    <p:extLst>
      <p:ext uri="{BB962C8B-B14F-4D97-AF65-F5344CB8AC3E}">
        <p14:creationId xmlns:p14="http://schemas.microsoft.com/office/powerpoint/2010/main" val="27649808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6741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0651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8757712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75738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0263768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07426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79432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05420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4615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372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74691092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703208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16227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683C0046-3368-4DD4-96D6-CD0FF2C1233E}" type="datetimeFigureOut">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15-08-2017</a:t>
            </a:fld>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1F6B3001-8C1E-45A3-9010-27210849299D}" type="slidenum">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29311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50680353"/>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255255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263268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25873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6250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852999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763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4847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5823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1980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86797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02885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4931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388752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989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 Here</a:t>
            </a:r>
          </a:p>
        </p:txBody>
      </p:sp>
    </p:spTree>
    <p:extLst>
      <p:ext uri="{BB962C8B-B14F-4D97-AF65-F5344CB8AC3E}">
        <p14:creationId xmlns:p14="http://schemas.microsoft.com/office/powerpoint/2010/main" val="2297264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9105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68722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7088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1645884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3" Type="http://schemas.openxmlformats.org/officeDocument/2006/relationships/slideLayout" Target="../slideLayouts/slideLayout176.xml"/><Relationship Id="rId21" Type="http://schemas.openxmlformats.org/officeDocument/2006/relationships/theme" Target="../theme/theme10.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image" Target="../media/image17.emf"/><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theme" Target="../theme/theme11.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3" Type="http://schemas.openxmlformats.org/officeDocument/2006/relationships/slideLayout" Target="../slideLayouts/slideLayout220.xml"/><Relationship Id="rId21" Type="http://schemas.openxmlformats.org/officeDocument/2006/relationships/image" Target="../media/image17.emf"/><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theme" Target="../theme/theme12.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image" Target="../media/image6.png"/><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theme" Target="../theme/theme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theme" Target="../theme/theme4.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5.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13.xml"/><Relationship Id="rId7" Type="http://schemas.openxmlformats.org/officeDocument/2006/relationships/theme" Target="../theme/theme6.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image" Target="../media/image6.png"/><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theme" Target="../theme/theme7.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8.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theme" Target="../theme/theme8.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theme" Target="../theme/theme9.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5231604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39" y="1189179"/>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231" fontAlgn="base">
              <a:spcBef>
                <a:spcPct val="0"/>
              </a:spcBef>
              <a:spcAft>
                <a:spcPct val="0"/>
              </a:spcAft>
            </a:pPr>
            <a:fld id="{83758903-653A-7442-ACA2-36E6579F0BEB}" type="slidenum">
              <a:rPr lang="en-US" smtClean="0">
                <a:ea typeface="ＭＳ Ｐゴシック" charset="0"/>
              </a:rPr>
              <a:pPr defTabSz="91323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5214205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Lst>
  <p:transition>
    <p:fade/>
  </p:transition>
  <p:hf hdr="0" dt="0"/>
  <p:txStyles>
    <p:titleStyle>
      <a:lvl1pPr algn="l" defTabSz="913231" rtl="0" eaLnBrk="0" fontAlgn="base" hangingPunct="0">
        <a:lnSpc>
          <a:spcPct val="90000"/>
        </a:lnSpc>
        <a:spcBef>
          <a:spcPct val="0"/>
        </a:spcBef>
        <a:spcAft>
          <a:spcPct val="0"/>
        </a:spcAft>
        <a:defRPr lang="en-US" sz="5398"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0" indent="0" algn="l" defTabSz="913231" rtl="0" eaLnBrk="0" fontAlgn="base" hangingPunct="0">
        <a:lnSpc>
          <a:spcPct val="90000"/>
        </a:lnSpc>
        <a:spcBef>
          <a:spcPct val="20000"/>
        </a:spcBef>
        <a:spcAft>
          <a:spcPct val="0"/>
        </a:spcAft>
        <a:buSzPct val="90000"/>
        <a:buFont typeface="Arial" charset="0"/>
        <a:buNone/>
        <a:defRPr sz="3920" kern="1200">
          <a:solidFill>
            <a:schemeClr val="tx2"/>
          </a:solidFill>
          <a:latin typeface="+mj-lt"/>
          <a:ea typeface="ＭＳ Ｐゴシック" charset="0"/>
          <a:cs typeface="ＭＳ Ｐゴシック" charset="0"/>
        </a:defRPr>
      </a:lvl1pPr>
      <a:lvl2pPr marL="0" indent="0" algn="l" defTabSz="913231" rtl="0" eaLnBrk="0" fontAlgn="base" hangingPunct="0">
        <a:lnSpc>
          <a:spcPct val="90000"/>
        </a:lnSpc>
        <a:spcBef>
          <a:spcPct val="20000"/>
        </a:spcBef>
        <a:spcAft>
          <a:spcPct val="0"/>
        </a:spcAft>
        <a:buSzPct val="90000"/>
        <a:buFont typeface="Arial" charset="0"/>
        <a:buNone/>
        <a:defRPr sz="2352" kern="1200">
          <a:solidFill>
            <a:schemeClr val="tx2"/>
          </a:solidFill>
          <a:latin typeface="+mn-lt"/>
          <a:ea typeface="ＭＳ Ｐゴシック" charset="0"/>
          <a:cs typeface="+mn-cs"/>
        </a:defRPr>
      </a:lvl2pPr>
      <a:lvl3pPr marL="784103" indent="-224030" algn="l" defTabSz="913231"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132"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161"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454568383"/>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Lst>
  <p:transition>
    <p:fade/>
  </p:transition>
  <p:txStyles>
    <p:titleStyle>
      <a:lvl1pPr algn="l" defTabSz="9143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00"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574568501"/>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Lst>
  <p:transition>
    <p:fade/>
  </p:transition>
  <p:txStyles>
    <p:titleStyle>
      <a:lvl1pPr algn="l" defTabSz="9143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9" marR="0" indent="-336149" algn="l" defTabSz="91437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8" marR="0" indent="-236549" algn="l" defTabSz="9143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47"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47"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45"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636936"/>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3" r:id="rId33"/>
    <p:sldLayoutId id="2147483724" r:id="rId3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33296239"/>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798005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034255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8360934"/>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Lst>
  <p:transition>
    <p:fade/>
  </p:transition>
  <p:txStyles>
    <p:titleStyle>
      <a:lvl1pPr algn="l" defTabSz="914367" rtl="0" eaLnBrk="1" latinLnBrk="0" hangingPunct="1">
        <a:lnSpc>
          <a:spcPct val="90000"/>
        </a:lnSpc>
        <a:spcBef>
          <a:spcPct val="0"/>
        </a:spcBef>
        <a:buNone/>
        <a:defRPr lang="en-US" sz="5882" b="0" kern="1200" cap="none" spc="-100" baseline="0" dirty="0" smtClean="0">
          <a:ln w="3175">
            <a:noFill/>
          </a:ln>
          <a:gradFill>
            <a:gsLst>
              <a:gs pos="1250">
                <a:schemeClr val="tx1"/>
              </a:gs>
              <a:gs pos="100000">
                <a:schemeClr val="tx1"/>
              </a:gs>
            </a:gsLst>
            <a:lin ang="5400000" scaled="0"/>
          </a:gradFill>
          <a:effectLst/>
          <a:latin typeface="DIN" pitchFamily="50" charset="0"/>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725"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91848346"/>
      </p:ext>
    </p:extLst>
  </p:cSld>
  <p:clrMap bg1="dk1" tx1="lt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E36A07-46FC-4E71-A304-E2131C14BD2E}" type="datetimeFigureOut">
              <a:rPr lang="en-US" smtClean="0"/>
              <a:t>8/15/2017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D3FCF2-A216-44BD-889C-147BFFB1151F}" type="slidenum">
              <a:rPr lang="en-US" smtClean="0"/>
              <a:t>‹#›</a:t>
            </a:fld>
            <a:endParaRPr lang="en-US"/>
          </a:p>
        </p:txBody>
      </p:sp>
    </p:spTree>
    <p:extLst>
      <p:ext uri="{BB962C8B-B14F-4D97-AF65-F5344CB8AC3E}">
        <p14:creationId xmlns:p14="http://schemas.microsoft.com/office/powerpoint/2010/main" val="3894858694"/>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41484870"/>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8.emf"/></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odingwithsasquatch/azfunc-storage-replicator-csharp" TargetMode="External"/><Relationship Id="rId2" Type="http://schemas.openxmlformats.org/officeDocument/2006/relationships/hyperlink" Target="https://funcycopycs.azurewebsites.net/" TargetMode="External"/><Relationship Id="rId1" Type="http://schemas.openxmlformats.org/officeDocument/2006/relationships/slideLayout" Target="../slideLayouts/slideLayout142.xml"/><Relationship Id="rId5" Type="http://schemas.openxmlformats.org/officeDocument/2006/relationships/hyperlink" Target="https://github.com/codingwithsasquatch/azfunc-storage-replicator-js" TargetMode="External"/><Relationship Id="rId4" Type="http://schemas.openxmlformats.org/officeDocument/2006/relationships/hyperlink" Target="https://funcycopyjs.azurewebsites.ne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8.xml.rels><?xml version="1.0" encoding="UTF-8" standalone="yes"?>
<Relationships xmlns="http://schemas.openxmlformats.org/package/2006/relationships"><Relationship Id="rId2" Type="http://schemas.openxmlformats.org/officeDocument/2006/relationships/hyperlink" Target="https://funcyspa-4ivis7.azurewebsites.net/" TargetMode="External"/><Relationship Id="rId1" Type="http://schemas.openxmlformats.org/officeDocument/2006/relationships/slideLayout" Target="../slideLayouts/slideLayout14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codingwithsasquatch/iot-hub-monitoring-client-bmp085" TargetMode="External"/><Relationship Id="rId1" Type="http://schemas.openxmlformats.org/officeDocument/2006/relationships/slideLayout" Target="../slideLayouts/slideLayout142.xml"/></Relationships>
</file>

<file path=ppt/slides/_rels/slide2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41.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42.emf"/><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193.xml"/><Relationship Id="rId5" Type="http://schemas.openxmlformats.org/officeDocument/2006/relationships/image" Target="../media/image33.emf"/><Relationship Id="rId4" Type="http://schemas.openxmlformats.org/officeDocument/2006/relationships/image" Target="../media/image44.emf"/></Relationships>
</file>

<file path=ppt/slides/_rels/slide25.xml.rels><?xml version="1.0" encoding="UTF-8" standalone="yes"?>
<Relationships xmlns="http://schemas.openxmlformats.org/package/2006/relationships"><Relationship Id="rId3" Type="http://schemas.openxmlformats.org/officeDocument/2006/relationships/hyperlink" Target="https://aka.ms/2017functiontools" TargetMode="External"/><Relationship Id="rId2" Type="http://schemas.openxmlformats.org/officeDocument/2006/relationships/notesSlide" Target="../notesSlides/notesSlide12.xml"/><Relationship Id="rId1" Type="http://schemas.openxmlformats.org/officeDocument/2006/relationships/slideLayout" Target="../slideLayouts/slideLayout198.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98.xml"/></Relationships>
</file>

<file path=ppt/slides/_rels/slide27.xml.rels><?xml version="1.0" encoding="UTF-8" standalone="yes"?>
<Relationships xmlns="http://schemas.openxmlformats.org/package/2006/relationships"><Relationship Id="rId2" Type="http://schemas.openxmlformats.org/officeDocument/2006/relationships/hyperlink" Target="https://azure.github.io/azure-functions-durable-extension/"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1.xml"/></Relationships>
</file>

<file path=ppt/slides/_rels/slide33.xml.rels><?xml version="1.0" encoding="UTF-8" standalone="yes"?>
<Relationships xmlns="http://schemas.openxmlformats.org/package/2006/relationships"><Relationship Id="rId8" Type="http://schemas.openxmlformats.org/officeDocument/2006/relationships/image" Target="../media/image51.png"/><Relationship Id="rId13" Type="http://schemas.microsoft.com/office/2007/relationships/hdphoto" Target="../media/hdphoto2.wdp"/><Relationship Id="rId18" Type="http://schemas.openxmlformats.org/officeDocument/2006/relationships/image" Target="../media/image60.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59.png"/><Relationship Id="rId2" Type="http://schemas.openxmlformats.org/officeDocument/2006/relationships/notesSlide" Target="../notesSlides/notesSlide16.xml"/><Relationship Id="rId16" Type="http://schemas.openxmlformats.org/officeDocument/2006/relationships/image" Target="../media/image58.png"/><Relationship Id="rId1" Type="http://schemas.openxmlformats.org/officeDocument/2006/relationships/slideLayout" Target="../slideLayouts/slideLayout20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7.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1.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01.xml"/><Relationship Id="rId5" Type="http://schemas.microsoft.com/office/2007/relationships/hdphoto" Target="../media/hdphoto1.wdp"/><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01.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5.emf"/><Relationship Id="rId4" Type="http://schemas.openxmlformats.org/officeDocument/2006/relationships/image" Target="../media/image3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err="1"/>
              <a:t>Serverless</a:t>
            </a:r>
            <a:br>
              <a:rPr lang="en-US" b="1"/>
            </a:br>
            <a:r>
              <a:rPr lang="en-US" b="1"/>
              <a:t>with Azure</a:t>
            </a:r>
            <a:endParaRPr lang="en-US"/>
          </a:p>
        </p:txBody>
      </p:sp>
      <p:sp>
        <p:nvSpPr>
          <p:cNvPr id="6" name="Text Placeholder 5"/>
          <p:cNvSpPr>
            <a:spLocks noGrp="1"/>
          </p:cNvSpPr>
          <p:nvPr>
            <p:ph type="body" sz="quarter" idx="12"/>
          </p:nvPr>
        </p:nvSpPr>
        <p:spPr/>
        <p:txBody>
          <a:bodyPr/>
          <a:lstStyle/>
          <a:p>
            <a:r>
              <a:rPr lang="en-US" dirty="0"/>
              <a:t>Andrej Kyselica</a:t>
            </a:r>
          </a:p>
          <a:p>
            <a:endParaRPr lang="en-US" dirty="0"/>
          </a:p>
          <a:p>
            <a:r>
              <a:rPr lang="en-US" dirty="0"/>
              <a:t>Pete Roden</a:t>
            </a:r>
          </a:p>
        </p:txBody>
      </p:sp>
    </p:spTree>
    <p:extLst>
      <p:ext uri="{BB962C8B-B14F-4D97-AF65-F5344CB8AC3E}">
        <p14:creationId xmlns:p14="http://schemas.microsoft.com/office/powerpoint/2010/main" val="14100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How is it different</a:t>
            </a:r>
          </a:p>
        </p:txBody>
      </p:sp>
      <p:grpSp>
        <p:nvGrpSpPr>
          <p:cNvPr id="392" name="Group 391"/>
          <p:cNvGrpSpPr/>
          <p:nvPr/>
        </p:nvGrpSpPr>
        <p:grpSpPr>
          <a:xfrm>
            <a:off x="8533578" y="1189176"/>
            <a:ext cx="2756223" cy="2097939"/>
            <a:chOff x="8533578" y="1189176"/>
            <a:chExt cx="2756223" cy="2097939"/>
          </a:xfrm>
        </p:grpSpPr>
        <p:sp>
          <p:nvSpPr>
            <p:cNvPr id="11" name="TextBox 10"/>
            <p:cNvSpPr txBox="1"/>
            <p:nvPr/>
          </p:nvSpPr>
          <p:spPr>
            <a:xfrm>
              <a:off x="9037402" y="1189176"/>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Complex framework</a:t>
              </a:r>
            </a:p>
          </p:txBody>
        </p:sp>
        <p:pic>
          <p:nvPicPr>
            <p:cNvPr id="20" name="Picture 19"/>
            <p:cNvPicPr>
              <a:picLocks noChangeAspect="1"/>
            </p:cNvPicPr>
            <p:nvPr/>
          </p:nvPicPr>
          <p:blipFill>
            <a:blip r:embed="rId3"/>
            <a:stretch>
              <a:fillRect/>
            </a:stretch>
          </p:blipFill>
          <p:spPr>
            <a:xfrm>
              <a:off x="8533578" y="2125837"/>
              <a:ext cx="896991" cy="896991"/>
            </a:xfrm>
            <a:prstGeom prst="rect">
              <a:avLst/>
            </a:prstGeom>
          </p:spPr>
        </p:pic>
        <p:pic>
          <p:nvPicPr>
            <p:cNvPr id="21" name="Picture 20"/>
            <p:cNvPicPr>
              <a:picLocks noChangeAspect="1"/>
            </p:cNvPicPr>
            <p:nvPr/>
          </p:nvPicPr>
          <p:blipFill>
            <a:blip r:embed="rId3"/>
            <a:stretch>
              <a:fillRect/>
            </a:stretch>
          </p:blipFill>
          <p:spPr>
            <a:xfrm>
              <a:off x="9009455" y="2009194"/>
              <a:ext cx="896991" cy="896991"/>
            </a:xfrm>
            <a:prstGeom prst="rect">
              <a:avLst/>
            </a:prstGeom>
          </p:spPr>
        </p:pic>
        <p:pic>
          <p:nvPicPr>
            <p:cNvPr id="22" name="Picture 21"/>
            <p:cNvPicPr>
              <a:picLocks noChangeAspect="1"/>
            </p:cNvPicPr>
            <p:nvPr/>
          </p:nvPicPr>
          <p:blipFill>
            <a:blip r:embed="rId3"/>
            <a:stretch>
              <a:fillRect/>
            </a:stretch>
          </p:blipFill>
          <p:spPr>
            <a:xfrm>
              <a:off x="9472250" y="1885578"/>
              <a:ext cx="896991" cy="896991"/>
            </a:xfrm>
            <a:prstGeom prst="rect">
              <a:avLst/>
            </a:prstGeom>
          </p:spPr>
        </p:pic>
        <p:pic>
          <p:nvPicPr>
            <p:cNvPr id="23" name="Picture 22"/>
            <p:cNvPicPr>
              <a:picLocks noChangeAspect="1"/>
            </p:cNvPicPr>
            <p:nvPr/>
          </p:nvPicPr>
          <p:blipFill>
            <a:blip r:embed="rId3"/>
            <a:stretch>
              <a:fillRect/>
            </a:stretch>
          </p:blipFill>
          <p:spPr>
            <a:xfrm>
              <a:off x="9930015" y="2171700"/>
              <a:ext cx="896991" cy="896991"/>
            </a:xfrm>
            <a:prstGeom prst="rect">
              <a:avLst/>
            </a:prstGeom>
          </p:spPr>
        </p:pic>
        <p:pic>
          <p:nvPicPr>
            <p:cNvPr id="24" name="Picture 23"/>
            <p:cNvPicPr>
              <a:picLocks noChangeAspect="1"/>
            </p:cNvPicPr>
            <p:nvPr/>
          </p:nvPicPr>
          <p:blipFill>
            <a:blip r:embed="rId3"/>
            <a:stretch>
              <a:fillRect/>
            </a:stretch>
          </p:blipFill>
          <p:spPr>
            <a:xfrm>
              <a:off x="9930015" y="1772353"/>
              <a:ext cx="896991" cy="896991"/>
            </a:xfrm>
            <a:prstGeom prst="rect">
              <a:avLst/>
            </a:prstGeom>
          </p:spPr>
        </p:pic>
        <p:pic>
          <p:nvPicPr>
            <p:cNvPr id="25" name="Picture 24"/>
            <p:cNvPicPr>
              <a:picLocks noChangeAspect="1"/>
            </p:cNvPicPr>
            <p:nvPr/>
          </p:nvPicPr>
          <p:blipFill>
            <a:blip r:embed="rId3"/>
            <a:stretch>
              <a:fillRect/>
            </a:stretch>
          </p:blipFill>
          <p:spPr>
            <a:xfrm>
              <a:off x="10392810" y="2072830"/>
              <a:ext cx="896991" cy="896991"/>
            </a:xfrm>
            <a:prstGeom prst="rect">
              <a:avLst/>
            </a:prstGeom>
          </p:spPr>
        </p:pic>
        <p:pic>
          <p:nvPicPr>
            <p:cNvPr id="26" name="Picture 25"/>
            <p:cNvPicPr>
              <a:picLocks noChangeAspect="1"/>
            </p:cNvPicPr>
            <p:nvPr/>
          </p:nvPicPr>
          <p:blipFill>
            <a:blip r:embed="rId3"/>
            <a:stretch>
              <a:fillRect/>
            </a:stretch>
          </p:blipFill>
          <p:spPr>
            <a:xfrm>
              <a:off x="9481519" y="2288411"/>
              <a:ext cx="896991" cy="896991"/>
            </a:xfrm>
            <a:prstGeom prst="rect">
              <a:avLst/>
            </a:prstGeom>
          </p:spPr>
        </p:pic>
        <p:pic>
          <p:nvPicPr>
            <p:cNvPr id="27" name="Picture 26"/>
            <p:cNvPicPr>
              <a:picLocks noChangeAspect="1"/>
            </p:cNvPicPr>
            <p:nvPr/>
          </p:nvPicPr>
          <p:blipFill>
            <a:blip r:embed="rId3"/>
            <a:stretch>
              <a:fillRect/>
            </a:stretch>
          </p:blipFill>
          <p:spPr>
            <a:xfrm>
              <a:off x="9014089" y="2390124"/>
              <a:ext cx="896991" cy="896991"/>
            </a:xfrm>
            <a:prstGeom prst="rect">
              <a:avLst/>
            </a:prstGeom>
          </p:spPr>
        </p:pic>
      </p:grpSp>
      <p:grpSp>
        <p:nvGrpSpPr>
          <p:cNvPr id="393" name="Group 392"/>
          <p:cNvGrpSpPr/>
          <p:nvPr/>
        </p:nvGrpSpPr>
        <p:grpSpPr>
          <a:xfrm>
            <a:off x="8410258" y="3111698"/>
            <a:ext cx="3057513" cy="3239627"/>
            <a:chOff x="8410258" y="3111698"/>
            <a:chExt cx="3057513" cy="3239627"/>
          </a:xfrm>
        </p:grpSpPr>
        <p:sp>
          <p:nvSpPr>
            <p:cNvPr id="8" name="TextBox 7"/>
            <p:cNvSpPr txBox="1"/>
            <p:nvPr/>
          </p:nvSpPr>
          <p:spPr>
            <a:xfrm>
              <a:off x="9037402"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Micro-functionality</a:t>
              </a:r>
            </a:p>
          </p:txBody>
        </p:sp>
        <p:cxnSp>
          <p:nvCxnSpPr>
            <p:cNvPr id="13" name="Straight Arrow Connector 12"/>
            <p:cNvCxnSpPr/>
            <p:nvPr/>
          </p:nvCxnSpPr>
          <p:spPr>
            <a:xfrm>
              <a:off x="9879064" y="3111698"/>
              <a:ext cx="38925" cy="1680861"/>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430569" y="4699040"/>
              <a:ext cx="896991" cy="896991"/>
            </a:xfrm>
            <a:prstGeom prst="rect">
              <a:avLst/>
            </a:prstGeom>
          </p:spPr>
        </p:pic>
        <p:pic>
          <p:nvPicPr>
            <p:cNvPr id="30" name="Picture 29"/>
            <p:cNvPicPr>
              <a:picLocks noChangeAspect="1"/>
            </p:cNvPicPr>
            <p:nvPr/>
          </p:nvPicPr>
          <p:blipFill>
            <a:blip r:embed="rId3"/>
            <a:stretch>
              <a:fillRect/>
            </a:stretch>
          </p:blipFill>
          <p:spPr>
            <a:xfrm>
              <a:off x="10570780" y="4699040"/>
              <a:ext cx="896991" cy="896991"/>
            </a:xfrm>
            <a:prstGeom prst="rect">
              <a:avLst/>
            </a:prstGeom>
          </p:spPr>
        </p:pic>
        <p:pic>
          <p:nvPicPr>
            <p:cNvPr id="31" name="Picture 30"/>
            <p:cNvPicPr>
              <a:picLocks noChangeAspect="1"/>
            </p:cNvPicPr>
            <p:nvPr/>
          </p:nvPicPr>
          <p:blipFill>
            <a:blip r:embed="rId3"/>
            <a:stretch>
              <a:fillRect/>
            </a:stretch>
          </p:blipFill>
          <p:spPr>
            <a:xfrm>
              <a:off x="8410258" y="4699040"/>
              <a:ext cx="896991" cy="896991"/>
            </a:xfrm>
            <a:prstGeom prst="rect">
              <a:avLst/>
            </a:prstGeom>
          </p:spPr>
        </p:pic>
      </p:grpSp>
      <p:sp>
        <p:nvSpPr>
          <p:cNvPr id="63" name="AutoShape 29"/>
          <p:cNvSpPr>
            <a:spLocks noChangeAspect="1" noChangeArrowheads="1" noTextEdit="1"/>
          </p:cNvSpPr>
          <p:nvPr/>
        </p:nvSpPr>
        <p:spPr bwMode="auto">
          <a:xfrm>
            <a:off x="7604125" y="1482725"/>
            <a:ext cx="7953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94" name="Group 393"/>
          <p:cNvGrpSpPr/>
          <p:nvPr/>
        </p:nvGrpSpPr>
        <p:grpSpPr>
          <a:xfrm>
            <a:off x="5478276" y="3111698"/>
            <a:ext cx="1828800" cy="3239627"/>
            <a:chOff x="5478276" y="3111698"/>
            <a:chExt cx="1828800" cy="3239627"/>
          </a:xfrm>
        </p:grpSpPr>
        <p:cxnSp>
          <p:nvCxnSpPr>
            <p:cNvPr id="12" name="Straight Arrow Connector 11"/>
            <p:cNvCxnSpPr/>
            <p:nvPr/>
          </p:nvCxnSpPr>
          <p:spPr>
            <a:xfrm>
              <a:off x="6392676" y="3111698"/>
              <a:ext cx="0" cy="1045965"/>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0" name="Group 389"/>
            <p:cNvGrpSpPr/>
            <p:nvPr/>
          </p:nvGrpSpPr>
          <p:grpSpPr>
            <a:xfrm>
              <a:off x="5478276" y="4157663"/>
              <a:ext cx="1828800" cy="2193662"/>
              <a:chOff x="5478276" y="4157663"/>
              <a:chExt cx="1828800" cy="2193662"/>
            </a:xfrm>
          </p:grpSpPr>
          <p:sp>
            <p:nvSpPr>
              <p:cNvPr id="7" name="TextBox 6"/>
              <p:cNvSpPr txBox="1"/>
              <p:nvPr/>
            </p:nvSpPr>
            <p:spPr>
              <a:xfrm>
                <a:off x="5478276"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Outside </a:t>
                </a:r>
                <a:br>
                  <a:rPr lang="en-US" sz="2200">
                    <a:solidFill>
                      <a:schemeClr val="tx2"/>
                    </a:solidFill>
                    <a:latin typeface="+mj-lt"/>
                    <a:cs typeface="Segoe UI"/>
                  </a:rPr>
                </a:br>
                <a:r>
                  <a:rPr lang="en-US" sz="2200">
                    <a:solidFill>
                      <a:schemeClr val="tx2"/>
                    </a:solidFill>
                    <a:latin typeface="+mj-lt"/>
                    <a:cs typeface="Segoe UI"/>
                  </a:rPr>
                  <a:t>client app</a:t>
                </a:r>
              </a:p>
            </p:txBody>
          </p:sp>
          <p:sp>
            <p:nvSpPr>
              <p:cNvPr id="99" name="Freeform 66"/>
              <p:cNvSpPr>
                <a:spLocks noEditPoints="1"/>
              </p:cNvSpPr>
              <p:nvPr/>
            </p:nvSpPr>
            <p:spPr bwMode="auto">
              <a:xfrm>
                <a:off x="6516688" y="4418013"/>
                <a:ext cx="444500" cy="442913"/>
              </a:xfrm>
              <a:custGeom>
                <a:avLst/>
                <a:gdLst>
                  <a:gd name="T0" fmla="*/ 129 w 259"/>
                  <a:gd name="T1" fmla="*/ 259 h 259"/>
                  <a:gd name="T2" fmla="*/ 0 w 259"/>
                  <a:gd name="T3" fmla="*/ 129 h 259"/>
                  <a:gd name="T4" fmla="*/ 129 w 259"/>
                  <a:gd name="T5" fmla="*/ 0 h 259"/>
                  <a:gd name="T6" fmla="*/ 259 w 259"/>
                  <a:gd name="T7" fmla="*/ 129 h 259"/>
                  <a:gd name="T8" fmla="*/ 129 w 259"/>
                  <a:gd name="T9" fmla="*/ 259 h 259"/>
                  <a:gd name="T10" fmla="*/ 129 w 259"/>
                  <a:gd name="T11" fmla="*/ 19 h 259"/>
                  <a:gd name="T12" fmla="*/ 19 w 259"/>
                  <a:gd name="T13" fmla="*/ 129 h 259"/>
                  <a:gd name="T14" fmla="*/ 129 w 259"/>
                  <a:gd name="T15" fmla="*/ 239 h 259"/>
                  <a:gd name="T16" fmla="*/ 239 w 259"/>
                  <a:gd name="T17" fmla="*/ 129 h 259"/>
                  <a:gd name="T18" fmla="*/ 129 w 259"/>
                  <a:gd name="T19" fmla="*/ 1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59">
                    <a:moveTo>
                      <a:pt x="129" y="259"/>
                    </a:moveTo>
                    <a:cubicBezTo>
                      <a:pt x="58" y="259"/>
                      <a:pt x="0" y="201"/>
                      <a:pt x="0" y="129"/>
                    </a:cubicBezTo>
                    <a:cubicBezTo>
                      <a:pt x="0" y="58"/>
                      <a:pt x="58" y="0"/>
                      <a:pt x="129" y="0"/>
                    </a:cubicBezTo>
                    <a:cubicBezTo>
                      <a:pt x="201" y="0"/>
                      <a:pt x="259" y="58"/>
                      <a:pt x="259" y="129"/>
                    </a:cubicBezTo>
                    <a:cubicBezTo>
                      <a:pt x="259" y="201"/>
                      <a:pt x="201" y="259"/>
                      <a:pt x="129" y="259"/>
                    </a:cubicBezTo>
                    <a:close/>
                    <a:moveTo>
                      <a:pt x="129" y="19"/>
                    </a:moveTo>
                    <a:cubicBezTo>
                      <a:pt x="69" y="19"/>
                      <a:pt x="19" y="69"/>
                      <a:pt x="19" y="129"/>
                    </a:cubicBezTo>
                    <a:cubicBezTo>
                      <a:pt x="19" y="190"/>
                      <a:pt x="69" y="239"/>
                      <a:pt x="129" y="239"/>
                    </a:cubicBezTo>
                    <a:cubicBezTo>
                      <a:pt x="190" y="239"/>
                      <a:pt x="239" y="190"/>
                      <a:pt x="239" y="129"/>
                    </a:cubicBezTo>
                    <a:cubicBezTo>
                      <a:pt x="239" y="69"/>
                      <a:pt x="190" y="19"/>
                      <a:pt x="129" y="1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67"/>
              <p:cNvSpPr>
                <a:spLocks noEditPoints="1"/>
              </p:cNvSpPr>
              <p:nvPr/>
            </p:nvSpPr>
            <p:spPr bwMode="auto">
              <a:xfrm>
                <a:off x="6415088" y="4314826"/>
                <a:ext cx="647700" cy="649288"/>
              </a:xfrm>
              <a:custGeom>
                <a:avLst/>
                <a:gdLst>
                  <a:gd name="T0" fmla="*/ 189 w 379"/>
                  <a:gd name="T1" fmla="*/ 379 h 379"/>
                  <a:gd name="T2" fmla="*/ 0 w 379"/>
                  <a:gd name="T3" fmla="*/ 189 h 379"/>
                  <a:gd name="T4" fmla="*/ 189 w 379"/>
                  <a:gd name="T5" fmla="*/ 0 h 379"/>
                  <a:gd name="T6" fmla="*/ 379 w 379"/>
                  <a:gd name="T7" fmla="*/ 189 h 379"/>
                  <a:gd name="T8" fmla="*/ 189 w 379"/>
                  <a:gd name="T9" fmla="*/ 379 h 379"/>
                  <a:gd name="T10" fmla="*/ 189 w 379"/>
                  <a:gd name="T11" fmla="*/ 11 h 379"/>
                  <a:gd name="T12" fmla="*/ 11 w 379"/>
                  <a:gd name="T13" fmla="*/ 189 h 379"/>
                  <a:gd name="T14" fmla="*/ 189 w 379"/>
                  <a:gd name="T15" fmla="*/ 367 h 379"/>
                  <a:gd name="T16" fmla="*/ 367 w 379"/>
                  <a:gd name="T17" fmla="*/ 189 h 379"/>
                  <a:gd name="T18" fmla="*/ 189 w 379"/>
                  <a:gd name="T19" fmla="*/ 1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379">
                    <a:moveTo>
                      <a:pt x="189" y="379"/>
                    </a:moveTo>
                    <a:cubicBezTo>
                      <a:pt x="85" y="379"/>
                      <a:pt x="0" y="294"/>
                      <a:pt x="0" y="189"/>
                    </a:cubicBezTo>
                    <a:cubicBezTo>
                      <a:pt x="0" y="85"/>
                      <a:pt x="85" y="0"/>
                      <a:pt x="189" y="0"/>
                    </a:cubicBezTo>
                    <a:cubicBezTo>
                      <a:pt x="294" y="0"/>
                      <a:pt x="379" y="85"/>
                      <a:pt x="379" y="189"/>
                    </a:cubicBezTo>
                    <a:cubicBezTo>
                      <a:pt x="379" y="294"/>
                      <a:pt x="294" y="379"/>
                      <a:pt x="189" y="379"/>
                    </a:cubicBezTo>
                    <a:close/>
                    <a:moveTo>
                      <a:pt x="189" y="11"/>
                    </a:moveTo>
                    <a:cubicBezTo>
                      <a:pt x="91" y="11"/>
                      <a:pt x="11" y="91"/>
                      <a:pt x="11" y="189"/>
                    </a:cubicBezTo>
                    <a:cubicBezTo>
                      <a:pt x="11" y="288"/>
                      <a:pt x="91" y="367"/>
                      <a:pt x="189" y="367"/>
                    </a:cubicBezTo>
                    <a:cubicBezTo>
                      <a:pt x="287" y="367"/>
                      <a:pt x="367" y="288"/>
                      <a:pt x="367" y="189"/>
                    </a:cubicBezTo>
                    <a:cubicBezTo>
                      <a:pt x="367" y="91"/>
                      <a:pt x="287" y="11"/>
                      <a:pt x="189" y="1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68"/>
              <p:cNvSpPr>
                <a:spLocks noEditPoints="1"/>
              </p:cNvSpPr>
              <p:nvPr/>
            </p:nvSpPr>
            <p:spPr bwMode="auto">
              <a:xfrm>
                <a:off x="6256338" y="4157663"/>
                <a:ext cx="963613" cy="962025"/>
              </a:xfrm>
              <a:custGeom>
                <a:avLst/>
                <a:gdLst>
                  <a:gd name="T0" fmla="*/ 281 w 562"/>
                  <a:gd name="T1" fmla="*/ 561 h 561"/>
                  <a:gd name="T2" fmla="*/ 0 w 562"/>
                  <a:gd name="T3" fmla="*/ 280 h 561"/>
                  <a:gd name="T4" fmla="*/ 281 w 562"/>
                  <a:gd name="T5" fmla="*/ 0 h 561"/>
                  <a:gd name="T6" fmla="*/ 562 w 562"/>
                  <a:gd name="T7" fmla="*/ 280 h 561"/>
                  <a:gd name="T8" fmla="*/ 281 w 562"/>
                  <a:gd name="T9" fmla="*/ 561 h 561"/>
                  <a:gd name="T10" fmla="*/ 281 w 562"/>
                  <a:gd name="T11" fmla="*/ 3 h 561"/>
                  <a:gd name="T12" fmla="*/ 4 w 562"/>
                  <a:gd name="T13" fmla="*/ 280 h 561"/>
                  <a:gd name="T14" fmla="*/ 281 w 562"/>
                  <a:gd name="T15" fmla="*/ 557 h 561"/>
                  <a:gd name="T16" fmla="*/ 558 w 562"/>
                  <a:gd name="T17" fmla="*/ 280 h 561"/>
                  <a:gd name="T18" fmla="*/ 281 w 562"/>
                  <a:gd name="T19" fmla="*/ 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 h="561">
                    <a:moveTo>
                      <a:pt x="281" y="561"/>
                    </a:moveTo>
                    <a:cubicBezTo>
                      <a:pt x="126" y="561"/>
                      <a:pt x="0" y="435"/>
                      <a:pt x="0" y="280"/>
                    </a:cubicBezTo>
                    <a:cubicBezTo>
                      <a:pt x="0" y="126"/>
                      <a:pt x="126" y="0"/>
                      <a:pt x="281" y="0"/>
                    </a:cubicBezTo>
                    <a:cubicBezTo>
                      <a:pt x="436" y="0"/>
                      <a:pt x="562" y="126"/>
                      <a:pt x="562" y="280"/>
                    </a:cubicBezTo>
                    <a:cubicBezTo>
                      <a:pt x="562" y="435"/>
                      <a:pt x="436" y="561"/>
                      <a:pt x="281" y="561"/>
                    </a:cubicBezTo>
                    <a:close/>
                    <a:moveTo>
                      <a:pt x="281" y="3"/>
                    </a:moveTo>
                    <a:cubicBezTo>
                      <a:pt x="129" y="3"/>
                      <a:pt x="4" y="128"/>
                      <a:pt x="4" y="280"/>
                    </a:cubicBezTo>
                    <a:cubicBezTo>
                      <a:pt x="4" y="433"/>
                      <a:pt x="129" y="557"/>
                      <a:pt x="281" y="557"/>
                    </a:cubicBezTo>
                    <a:cubicBezTo>
                      <a:pt x="434" y="557"/>
                      <a:pt x="558" y="433"/>
                      <a:pt x="558" y="280"/>
                    </a:cubicBezTo>
                    <a:cubicBezTo>
                      <a:pt x="558" y="128"/>
                      <a:pt x="434" y="3"/>
                      <a:pt x="281" y="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9"/>
              <p:cNvSpPr>
                <a:spLocks/>
              </p:cNvSpPr>
              <p:nvPr/>
            </p:nvSpPr>
            <p:spPr bwMode="auto">
              <a:xfrm>
                <a:off x="6227763" y="4667251"/>
                <a:ext cx="549275" cy="717550"/>
              </a:xfrm>
              <a:custGeom>
                <a:avLst/>
                <a:gdLst>
                  <a:gd name="T0" fmla="*/ 321 w 321"/>
                  <a:gd name="T1" fmla="*/ 5 h 418"/>
                  <a:gd name="T2" fmla="*/ 275 w 321"/>
                  <a:gd name="T3" fmla="*/ 5 h 418"/>
                  <a:gd name="T4" fmla="*/ 244 w 321"/>
                  <a:gd name="T5" fmla="*/ 138 h 418"/>
                  <a:gd name="T6" fmla="*/ 244 w 321"/>
                  <a:gd name="T7" fmla="*/ 15 h 418"/>
                  <a:gd name="T8" fmla="*/ 228 w 321"/>
                  <a:gd name="T9" fmla="*/ 0 h 418"/>
                  <a:gd name="T10" fmla="*/ 15 w 321"/>
                  <a:gd name="T11" fmla="*/ 0 h 418"/>
                  <a:gd name="T12" fmla="*/ 0 w 321"/>
                  <a:gd name="T13" fmla="*/ 15 h 418"/>
                  <a:gd name="T14" fmla="*/ 0 w 321"/>
                  <a:gd name="T15" fmla="*/ 402 h 418"/>
                  <a:gd name="T16" fmla="*/ 15 w 321"/>
                  <a:gd name="T17" fmla="*/ 418 h 418"/>
                  <a:gd name="T18" fmla="*/ 228 w 321"/>
                  <a:gd name="T19" fmla="*/ 418 h 418"/>
                  <a:gd name="T20" fmla="*/ 244 w 321"/>
                  <a:gd name="T21" fmla="*/ 402 h 418"/>
                  <a:gd name="T22" fmla="*/ 244 w 321"/>
                  <a:gd name="T23" fmla="*/ 222 h 418"/>
                  <a:gd name="T24" fmla="*/ 321 w 321"/>
                  <a:gd name="T25" fmla="*/ 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1" h="418">
                    <a:moveTo>
                      <a:pt x="321" y="5"/>
                    </a:moveTo>
                    <a:cubicBezTo>
                      <a:pt x="275" y="5"/>
                      <a:pt x="275" y="5"/>
                      <a:pt x="275" y="5"/>
                    </a:cubicBezTo>
                    <a:cubicBezTo>
                      <a:pt x="275" y="53"/>
                      <a:pt x="264" y="98"/>
                      <a:pt x="244" y="138"/>
                    </a:cubicBezTo>
                    <a:cubicBezTo>
                      <a:pt x="244" y="15"/>
                      <a:pt x="244" y="15"/>
                      <a:pt x="244" y="15"/>
                    </a:cubicBezTo>
                    <a:cubicBezTo>
                      <a:pt x="244" y="7"/>
                      <a:pt x="237" y="0"/>
                      <a:pt x="228" y="0"/>
                    </a:cubicBezTo>
                    <a:cubicBezTo>
                      <a:pt x="15" y="0"/>
                      <a:pt x="15" y="0"/>
                      <a:pt x="15" y="0"/>
                    </a:cubicBezTo>
                    <a:cubicBezTo>
                      <a:pt x="7" y="0"/>
                      <a:pt x="0" y="7"/>
                      <a:pt x="0" y="15"/>
                    </a:cubicBezTo>
                    <a:cubicBezTo>
                      <a:pt x="0" y="402"/>
                      <a:pt x="0" y="402"/>
                      <a:pt x="0" y="402"/>
                    </a:cubicBezTo>
                    <a:cubicBezTo>
                      <a:pt x="0" y="411"/>
                      <a:pt x="7" y="418"/>
                      <a:pt x="15" y="418"/>
                    </a:cubicBezTo>
                    <a:cubicBezTo>
                      <a:pt x="228" y="418"/>
                      <a:pt x="228" y="418"/>
                      <a:pt x="228" y="418"/>
                    </a:cubicBezTo>
                    <a:cubicBezTo>
                      <a:pt x="237" y="418"/>
                      <a:pt x="244" y="411"/>
                      <a:pt x="244" y="402"/>
                    </a:cubicBezTo>
                    <a:cubicBezTo>
                      <a:pt x="244" y="222"/>
                      <a:pt x="244" y="222"/>
                      <a:pt x="244" y="222"/>
                    </a:cubicBezTo>
                    <a:cubicBezTo>
                      <a:pt x="292" y="163"/>
                      <a:pt x="321" y="88"/>
                      <a:pt x="321"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70"/>
              <p:cNvSpPr>
                <a:spLocks noChangeArrowheads="1"/>
              </p:cNvSpPr>
              <p:nvPr/>
            </p:nvSpPr>
            <p:spPr bwMode="auto">
              <a:xfrm>
                <a:off x="6267450" y="4706938"/>
                <a:ext cx="336550"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1"/>
              <p:cNvSpPr>
                <a:spLocks noChangeArrowheads="1"/>
              </p:cNvSpPr>
              <p:nvPr/>
            </p:nvSpPr>
            <p:spPr bwMode="auto">
              <a:xfrm>
                <a:off x="6300788" y="4773613"/>
                <a:ext cx="173038" cy="17462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2"/>
              <p:cNvSpPr>
                <a:spLocks noChangeArrowheads="1"/>
              </p:cNvSpPr>
              <p:nvPr/>
            </p:nvSpPr>
            <p:spPr bwMode="auto">
              <a:xfrm>
                <a:off x="6492875" y="4872038"/>
                <a:ext cx="79375" cy="7620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73"/>
              <p:cNvSpPr>
                <a:spLocks noChangeArrowheads="1"/>
              </p:cNvSpPr>
              <p:nvPr/>
            </p:nvSpPr>
            <p:spPr bwMode="auto">
              <a:xfrm>
                <a:off x="6492875" y="4773613"/>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74"/>
              <p:cNvSpPr>
                <a:spLocks noChangeArrowheads="1"/>
              </p:cNvSpPr>
              <p:nvPr/>
            </p:nvSpPr>
            <p:spPr bwMode="auto">
              <a:xfrm>
                <a:off x="6492875" y="5064126"/>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5"/>
              <p:cNvSpPr>
                <a:spLocks noChangeArrowheads="1"/>
              </p:cNvSpPr>
              <p:nvPr/>
            </p:nvSpPr>
            <p:spPr bwMode="auto">
              <a:xfrm>
                <a:off x="6397625" y="5064126"/>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76"/>
              <p:cNvSpPr>
                <a:spLocks noChangeArrowheads="1"/>
              </p:cNvSpPr>
              <p:nvPr/>
            </p:nvSpPr>
            <p:spPr bwMode="auto">
              <a:xfrm>
                <a:off x="6300788" y="5064126"/>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77"/>
              <p:cNvSpPr>
                <a:spLocks noChangeArrowheads="1"/>
              </p:cNvSpPr>
              <p:nvPr/>
            </p:nvSpPr>
            <p:spPr bwMode="auto">
              <a:xfrm>
                <a:off x="6300788" y="4967288"/>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78"/>
              <p:cNvSpPr>
                <a:spLocks noChangeArrowheads="1"/>
              </p:cNvSpPr>
              <p:nvPr/>
            </p:nvSpPr>
            <p:spPr bwMode="auto">
              <a:xfrm>
                <a:off x="6397625" y="4967288"/>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9"/>
              <p:cNvSpPr>
                <a:spLocks noChangeArrowheads="1"/>
              </p:cNvSpPr>
              <p:nvPr/>
            </p:nvSpPr>
            <p:spPr bwMode="auto">
              <a:xfrm>
                <a:off x="6492875" y="4967288"/>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80"/>
              <p:cNvSpPr>
                <a:spLocks noChangeArrowheads="1"/>
              </p:cNvSpPr>
              <p:nvPr/>
            </p:nvSpPr>
            <p:spPr bwMode="auto">
              <a:xfrm>
                <a:off x="6492875" y="5159376"/>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81"/>
              <p:cNvSpPr>
                <a:spLocks noChangeArrowheads="1"/>
              </p:cNvSpPr>
              <p:nvPr/>
            </p:nvSpPr>
            <p:spPr bwMode="auto">
              <a:xfrm>
                <a:off x="6397625" y="5159376"/>
                <a:ext cx="76200"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82"/>
              <p:cNvSpPr>
                <a:spLocks noChangeArrowheads="1"/>
              </p:cNvSpPr>
              <p:nvPr/>
            </p:nvSpPr>
            <p:spPr bwMode="auto">
              <a:xfrm>
                <a:off x="6300788" y="5159376"/>
                <a:ext cx="77788"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84"/>
              <p:cNvSpPr>
                <a:spLocks/>
              </p:cNvSpPr>
              <p:nvPr/>
            </p:nvSpPr>
            <p:spPr bwMode="auto">
              <a:xfrm>
                <a:off x="6318250" y="5384801"/>
                <a:ext cx="90488" cy="44450"/>
              </a:xfrm>
              <a:custGeom>
                <a:avLst/>
                <a:gdLst>
                  <a:gd name="T0" fmla="*/ 27 w 53"/>
                  <a:gd name="T1" fmla="*/ 0 h 26"/>
                  <a:gd name="T2" fmla="*/ 53 w 53"/>
                  <a:gd name="T3" fmla="*/ 26 h 26"/>
                  <a:gd name="T4" fmla="*/ 0 w 53"/>
                  <a:gd name="T5" fmla="*/ 26 h 26"/>
                  <a:gd name="T6" fmla="*/ 27 w 53"/>
                  <a:gd name="T7" fmla="*/ 0 h 26"/>
                </a:gdLst>
                <a:ahLst/>
                <a:cxnLst>
                  <a:cxn ang="0">
                    <a:pos x="T0" y="T1"/>
                  </a:cxn>
                  <a:cxn ang="0">
                    <a:pos x="T2" y="T3"/>
                  </a:cxn>
                  <a:cxn ang="0">
                    <a:pos x="T4" y="T5"/>
                  </a:cxn>
                  <a:cxn ang="0">
                    <a:pos x="T6" y="T7"/>
                  </a:cxn>
                </a:cxnLst>
                <a:rect l="0" t="0" r="r" b="b"/>
                <a:pathLst>
                  <a:path w="53" h="26">
                    <a:moveTo>
                      <a:pt x="27" y="0"/>
                    </a:moveTo>
                    <a:cubicBezTo>
                      <a:pt x="42" y="0"/>
                      <a:pt x="53" y="12"/>
                      <a:pt x="53" y="26"/>
                    </a:cubicBezTo>
                    <a:cubicBezTo>
                      <a:pt x="0" y="26"/>
                      <a:pt x="0" y="26"/>
                      <a:pt x="0" y="26"/>
                    </a:cubicBezTo>
                    <a:cubicBezTo>
                      <a:pt x="0" y="12"/>
                      <a:pt x="12" y="0"/>
                      <a:pt x="2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85"/>
              <p:cNvSpPr>
                <a:spLocks/>
              </p:cNvSpPr>
              <p:nvPr/>
            </p:nvSpPr>
            <p:spPr bwMode="auto">
              <a:xfrm>
                <a:off x="6462713" y="5384801"/>
                <a:ext cx="90488" cy="44450"/>
              </a:xfrm>
              <a:custGeom>
                <a:avLst/>
                <a:gdLst>
                  <a:gd name="T0" fmla="*/ 26 w 53"/>
                  <a:gd name="T1" fmla="*/ 0 h 26"/>
                  <a:gd name="T2" fmla="*/ 53 w 53"/>
                  <a:gd name="T3" fmla="*/ 26 h 26"/>
                  <a:gd name="T4" fmla="*/ 0 w 53"/>
                  <a:gd name="T5" fmla="*/ 26 h 26"/>
                  <a:gd name="T6" fmla="*/ 26 w 53"/>
                  <a:gd name="T7" fmla="*/ 0 h 26"/>
                </a:gdLst>
                <a:ahLst/>
                <a:cxnLst>
                  <a:cxn ang="0">
                    <a:pos x="T0" y="T1"/>
                  </a:cxn>
                  <a:cxn ang="0">
                    <a:pos x="T2" y="T3"/>
                  </a:cxn>
                  <a:cxn ang="0">
                    <a:pos x="T4" y="T5"/>
                  </a:cxn>
                  <a:cxn ang="0">
                    <a:pos x="T6" y="T7"/>
                  </a:cxn>
                </a:cxnLst>
                <a:rect l="0" t="0" r="r" b="b"/>
                <a:pathLst>
                  <a:path w="53" h="26">
                    <a:moveTo>
                      <a:pt x="26" y="0"/>
                    </a:moveTo>
                    <a:cubicBezTo>
                      <a:pt x="41" y="0"/>
                      <a:pt x="53" y="12"/>
                      <a:pt x="53" y="26"/>
                    </a:cubicBezTo>
                    <a:cubicBezTo>
                      <a:pt x="0" y="26"/>
                      <a:pt x="0" y="26"/>
                      <a:pt x="0" y="26"/>
                    </a:cubicBezTo>
                    <a:cubicBezTo>
                      <a:pt x="0" y="12"/>
                      <a:pt x="12" y="0"/>
                      <a:pt x="2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2" name="Group 121"/>
              <p:cNvGrpSpPr/>
              <p:nvPr/>
            </p:nvGrpSpPr>
            <p:grpSpPr>
              <a:xfrm>
                <a:off x="6617084" y="4283578"/>
                <a:ext cx="274254" cy="380499"/>
                <a:chOff x="7704138" y="1800225"/>
                <a:chExt cx="176212" cy="244476"/>
              </a:xfrm>
            </p:grpSpPr>
            <p:sp>
              <p:nvSpPr>
                <p:cNvPr id="123"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91" name="Group 390"/>
          <p:cNvGrpSpPr/>
          <p:nvPr/>
        </p:nvGrpSpPr>
        <p:grpSpPr>
          <a:xfrm>
            <a:off x="5478276" y="1189176"/>
            <a:ext cx="1828800" cy="1799520"/>
            <a:chOff x="5478276" y="1189176"/>
            <a:chExt cx="1828800" cy="1799520"/>
          </a:xfrm>
        </p:grpSpPr>
        <p:sp>
          <p:nvSpPr>
            <p:cNvPr id="10" name="TextBox 9"/>
            <p:cNvSpPr txBox="1"/>
            <p:nvPr/>
          </p:nvSpPr>
          <p:spPr>
            <a:xfrm>
              <a:off x="5478276" y="1189176"/>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Inside client app</a:t>
              </a:r>
            </a:p>
          </p:txBody>
        </p:sp>
        <p:sp>
          <p:nvSpPr>
            <p:cNvPr id="42" name="Rectangle 9"/>
            <p:cNvSpPr>
              <a:spLocks noChangeArrowheads="1"/>
            </p:cNvSpPr>
            <p:nvPr/>
          </p:nvSpPr>
          <p:spPr bwMode="auto">
            <a:xfrm>
              <a:off x="6261100" y="2305050"/>
              <a:ext cx="338138"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48" name="Group 147"/>
            <p:cNvGrpSpPr/>
            <p:nvPr/>
          </p:nvGrpSpPr>
          <p:grpSpPr>
            <a:xfrm>
              <a:off x="6167821" y="2212408"/>
              <a:ext cx="493713" cy="776288"/>
              <a:chOff x="6167821" y="2212408"/>
              <a:chExt cx="493713" cy="776288"/>
            </a:xfrm>
          </p:grpSpPr>
          <p:sp>
            <p:nvSpPr>
              <p:cNvPr id="136" name="Freeform 5"/>
              <p:cNvSpPr>
                <a:spLocks/>
              </p:cNvSpPr>
              <p:nvPr/>
            </p:nvSpPr>
            <p:spPr bwMode="auto">
              <a:xfrm>
                <a:off x="6167821" y="2212408"/>
                <a:ext cx="493713" cy="776288"/>
              </a:xfrm>
              <a:custGeom>
                <a:avLst/>
                <a:gdLst>
                  <a:gd name="T0" fmla="*/ 196 w 222"/>
                  <a:gd name="T1" fmla="*/ 338 h 350"/>
                  <a:gd name="T2" fmla="*/ 182 w 222"/>
                  <a:gd name="T3" fmla="*/ 350 h 350"/>
                  <a:gd name="T4" fmla="*/ 12 w 222"/>
                  <a:gd name="T5" fmla="*/ 335 h 350"/>
                  <a:gd name="T6" fmla="*/ 0 w 222"/>
                  <a:gd name="T7" fmla="*/ 322 h 350"/>
                  <a:gd name="T8" fmla="*/ 26 w 222"/>
                  <a:gd name="T9" fmla="*/ 12 h 350"/>
                  <a:gd name="T10" fmla="*/ 40 w 222"/>
                  <a:gd name="T11" fmla="*/ 1 h 350"/>
                  <a:gd name="T12" fmla="*/ 210 w 222"/>
                  <a:gd name="T13" fmla="*/ 15 h 350"/>
                  <a:gd name="T14" fmla="*/ 221 w 222"/>
                  <a:gd name="T15" fmla="*/ 28 h 350"/>
                  <a:gd name="T16" fmla="*/ 196 w 222"/>
                  <a:gd name="T17" fmla="*/ 33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50">
                    <a:moveTo>
                      <a:pt x="196" y="338"/>
                    </a:moveTo>
                    <a:cubicBezTo>
                      <a:pt x="195" y="345"/>
                      <a:pt x="189" y="350"/>
                      <a:pt x="182" y="350"/>
                    </a:cubicBezTo>
                    <a:cubicBezTo>
                      <a:pt x="12" y="335"/>
                      <a:pt x="12" y="335"/>
                      <a:pt x="12" y="335"/>
                    </a:cubicBezTo>
                    <a:cubicBezTo>
                      <a:pt x="5" y="335"/>
                      <a:pt x="0" y="329"/>
                      <a:pt x="0" y="322"/>
                    </a:cubicBezTo>
                    <a:cubicBezTo>
                      <a:pt x="26" y="12"/>
                      <a:pt x="26" y="12"/>
                      <a:pt x="26" y="12"/>
                    </a:cubicBezTo>
                    <a:cubicBezTo>
                      <a:pt x="27" y="5"/>
                      <a:pt x="33" y="0"/>
                      <a:pt x="40" y="1"/>
                    </a:cubicBezTo>
                    <a:cubicBezTo>
                      <a:pt x="210" y="15"/>
                      <a:pt x="210" y="15"/>
                      <a:pt x="210" y="15"/>
                    </a:cubicBezTo>
                    <a:cubicBezTo>
                      <a:pt x="217" y="15"/>
                      <a:pt x="222" y="21"/>
                      <a:pt x="221" y="28"/>
                    </a:cubicBezTo>
                    <a:lnTo>
                      <a:pt x="196" y="33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6"/>
              <p:cNvSpPr>
                <a:spLocks/>
              </p:cNvSpPr>
              <p:nvPr/>
            </p:nvSpPr>
            <p:spPr bwMode="auto">
              <a:xfrm>
                <a:off x="6215446" y="2256858"/>
                <a:ext cx="401638" cy="614363"/>
              </a:xfrm>
              <a:custGeom>
                <a:avLst/>
                <a:gdLst>
                  <a:gd name="T0" fmla="*/ 0 w 253"/>
                  <a:gd name="T1" fmla="*/ 369 h 387"/>
                  <a:gd name="T2" fmla="*/ 31 w 253"/>
                  <a:gd name="T3" fmla="*/ 0 h 387"/>
                  <a:gd name="T4" fmla="*/ 253 w 253"/>
                  <a:gd name="T5" fmla="*/ 18 h 387"/>
                  <a:gd name="T6" fmla="*/ 223 w 253"/>
                  <a:gd name="T7" fmla="*/ 387 h 387"/>
                  <a:gd name="T8" fmla="*/ 0 w 253"/>
                  <a:gd name="T9" fmla="*/ 369 h 387"/>
                </a:gdLst>
                <a:ahLst/>
                <a:cxnLst>
                  <a:cxn ang="0">
                    <a:pos x="T0" y="T1"/>
                  </a:cxn>
                  <a:cxn ang="0">
                    <a:pos x="T2" y="T3"/>
                  </a:cxn>
                  <a:cxn ang="0">
                    <a:pos x="T4" y="T5"/>
                  </a:cxn>
                  <a:cxn ang="0">
                    <a:pos x="T6" y="T7"/>
                  </a:cxn>
                  <a:cxn ang="0">
                    <a:pos x="T8" y="T9"/>
                  </a:cxn>
                </a:cxnLst>
                <a:rect l="0" t="0" r="r" b="b"/>
                <a:pathLst>
                  <a:path w="253" h="387">
                    <a:moveTo>
                      <a:pt x="0" y="369"/>
                    </a:moveTo>
                    <a:lnTo>
                      <a:pt x="31" y="0"/>
                    </a:lnTo>
                    <a:lnTo>
                      <a:pt x="253" y="18"/>
                    </a:lnTo>
                    <a:lnTo>
                      <a:pt x="223" y="387"/>
                    </a:lnTo>
                    <a:lnTo>
                      <a:pt x="0" y="369"/>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
              <p:cNvSpPr>
                <a:spLocks/>
              </p:cNvSpPr>
              <p:nvPr/>
            </p:nvSpPr>
            <p:spPr bwMode="auto">
              <a:xfrm>
                <a:off x="6375783" y="2437833"/>
                <a:ext cx="25400" cy="82550"/>
              </a:xfrm>
              <a:custGeom>
                <a:avLst/>
                <a:gdLst>
                  <a:gd name="T0" fmla="*/ 11 w 16"/>
                  <a:gd name="T1" fmla="*/ 52 h 52"/>
                  <a:gd name="T2" fmla="*/ 0 w 16"/>
                  <a:gd name="T3" fmla="*/ 52 h 52"/>
                  <a:gd name="T4" fmla="*/ 4 w 16"/>
                  <a:gd name="T5" fmla="*/ 0 h 52"/>
                  <a:gd name="T6" fmla="*/ 16 w 16"/>
                  <a:gd name="T7" fmla="*/ 2 h 52"/>
                  <a:gd name="T8" fmla="*/ 11 w 16"/>
                  <a:gd name="T9" fmla="*/ 52 h 52"/>
                </a:gdLst>
                <a:ahLst/>
                <a:cxnLst>
                  <a:cxn ang="0">
                    <a:pos x="T0" y="T1"/>
                  </a:cxn>
                  <a:cxn ang="0">
                    <a:pos x="T2" y="T3"/>
                  </a:cxn>
                  <a:cxn ang="0">
                    <a:pos x="T4" y="T5"/>
                  </a:cxn>
                  <a:cxn ang="0">
                    <a:pos x="T6" y="T7"/>
                  </a:cxn>
                  <a:cxn ang="0">
                    <a:pos x="T8" y="T9"/>
                  </a:cxn>
                </a:cxnLst>
                <a:rect l="0" t="0" r="r" b="b"/>
                <a:pathLst>
                  <a:path w="16" h="52">
                    <a:moveTo>
                      <a:pt x="11" y="52"/>
                    </a:moveTo>
                    <a:lnTo>
                      <a:pt x="0" y="52"/>
                    </a:lnTo>
                    <a:lnTo>
                      <a:pt x="4" y="0"/>
                    </a:lnTo>
                    <a:lnTo>
                      <a:pt x="16" y="2"/>
                    </a:lnTo>
                    <a:lnTo>
                      <a:pt x="1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3"/>
              <p:cNvSpPr>
                <a:spLocks/>
              </p:cNvSpPr>
              <p:nvPr/>
            </p:nvSpPr>
            <p:spPr bwMode="auto">
              <a:xfrm>
                <a:off x="6412296" y="2441008"/>
                <a:ext cx="63500" cy="84138"/>
              </a:xfrm>
              <a:custGeom>
                <a:avLst/>
                <a:gdLst>
                  <a:gd name="T0" fmla="*/ 40 w 40"/>
                  <a:gd name="T1" fmla="*/ 12 h 53"/>
                  <a:gd name="T2" fmla="*/ 25 w 40"/>
                  <a:gd name="T3" fmla="*/ 11 h 53"/>
                  <a:gd name="T4" fmla="*/ 22 w 40"/>
                  <a:gd name="T5" fmla="*/ 53 h 53"/>
                  <a:gd name="T6" fmla="*/ 11 w 40"/>
                  <a:gd name="T7" fmla="*/ 53 h 53"/>
                  <a:gd name="T8" fmla="*/ 14 w 40"/>
                  <a:gd name="T9" fmla="*/ 11 h 53"/>
                  <a:gd name="T10" fmla="*/ 0 w 40"/>
                  <a:gd name="T11" fmla="*/ 10 h 53"/>
                  <a:gd name="T12" fmla="*/ 0 w 40"/>
                  <a:gd name="T13" fmla="*/ 0 h 53"/>
                  <a:gd name="T14" fmla="*/ 40 w 40"/>
                  <a:gd name="T15" fmla="*/ 4 h 53"/>
                  <a:gd name="T16" fmla="*/ 40 w 40"/>
                  <a:gd name="T17"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3">
                    <a:moveTo>
                      <a:pt x="40" y="12"/>
                    </a:moveTo>
                    <a:lnTo>
                      <a:pt x="25" y="11"/>
                    </a:lnTo>
                    <a:lnTo>
                      <a:pt x="22" y="53"/>
                    </a:lnTo>
                    <a:lnTo>
                      <a:pt x="11" y="53"/>
                    </a:lnTo>
                    <a:lnTo>
                      <a:pt x="14" y="11"/>
                    </a:lnTo>
                    <a:lnTo>
                      <a:pt x="0" y="10"/>
                    </a:lnTo>
                    <a:lnTo>
                      <a:pt x="0" y="0"/>
                    </a:lnTo>
                    <a:lnTo>
                      <a:pt x="40" y="4"/>
                    </a:lnTo>
                    <a:lnTo>
                      <a:pt x="4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4"/>
              <p:cNvSpPr>
                <a:spLocks noEditPoints="1"/>
              </p:cNvSpPr>
              <p:nvPr/>
            </p:nvSpPr>
            <p:spPr bwMode="auto">
              <a:xfrm>
                <a:off x="6324983" y="2375920"/>
                <a:ext cx="193675" cy="212725"/>
              </a:xfrm>
              <a:custGeom>
                <a:avLst/>
                <a:gdLst>
                  <a:gd name="T0" fmla="*/ 66 w 122"/>
                  <a:gd name="T1" fmla="*/ 0 h 134"/>
                  <a:gd name="T2" fmla="*/ 6 w 122"/>
                  <a:gd name="T3" fmla="*/ 30 h 134"/>
                  <a:gd name="T4" fmla="*/ 0 w 122"/>
                  <a:gd name="T5" fmla="*/ 95 h 134"/>
                  <a:gd name="T6" fmla="*/ 56 w 122"/>
                  <a:gd name="T7" fmla="*/ 134 h 134"/>
                  <a:gd name="T8" fmla="*/ 116 w 122"/>
                  <a:gd name="T9" fmla="*/ 105 h 134"/>
                  <a:gd name="T10" fmla="*/ 122 w 122"/>
                  <a:gd name="T11" fmla="*/ 38 h 134"/>
                  <a:gd name="T12" fmla="*/ 66 w 122"/>
                  <a:gd name="T13" fmla="*/ 0 h 134"/>
                  <a:gd name="T14" fmla="*/ 108 w 122"/>
                  <a:gd name="T15" fmla="*/ 100 h 134"/>
                  <a:gd name="T16" fmla="*/ 56 w 122"/>
                  <a:gd name="T17" fmla="*/ 125 h 134"/>
                  <a:gd name="T18" fmla="*/ 8 w 122"/>
                  <a:gd name="T19" fmla="*/ 93 h 134"/>
                  <a:gd name="T20" fmla="*/ 14 w 122"/>
                  <a:gd name="T21" fmla="*/ 35 h 134"/>
                  <a:gd name="T22" fmla="*/ 66 w 122"/>
                  <a:gd name="T23" fmla="*/ 10 h 134"/>
                  <a:gd name="T24" fmla="*/ 113 w 122"/>
                  <a:gd name="T25" fmla="*/ 42 h 134"/>
                  <a:gd name="T26" fmla="*/ 108 w 122"/>
                  <a:gd name="T27"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 h="134">
                    <a:moveTo>
                      <a:pt x="66" y="0"/>
                    </a:moveTo>
                    <a:lnTo>
                      <a:pt x="6" y="30"/>
                    </a:lnTo>
                    <a:lnTo>
                      <a:pt x="0" y="95"/>
                    </a:lnTo>
                    <a:lnTo>
                      <a:pt x="56" y="134"/>
                    </a:lnTo>
                    <a:lnTo>
                      <a:pt x="116" y="105"/>
                    </a:lnTo>
                    <a:lnTo>
                      <a:pt x="122" y="38"/>
                    </a:lnTo>
                    <a:lnTo>
                      <a:pt x="66" y="0"/>
                    </a:lnTo>
                    <a:close/>
                    <a:moveTo>
                      <a:pt x="108" y="100"/>
                    </a:moveTo>
                    <a:lnTo>
                      <a:pt x="56" y="125"/>
                    </a:lnTo>
                    <a:lnTo>
                      <a:pt x="8" y="93"/>
                    </a:lnTo>
                    <a:lnTo>
                      <a:pt x="14" y="35"/>
                    </a:lnTo>
                    <a:lnTo>
                      <a:pt x="66" y="10"/>
                    </a:lnTo>
                    <a:lnTo>
                      <a:pt x="113" y="42"/>
                    </a:lnTo>
                    <a:lnTo>
                      <a:pt x="108"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6" name="Group 95"/>
              <p:cNvGrpSpPr/>
              <p:nvPr/>
            </p:nvGrpSpPr>
            <p:grpSpPr>
              <a:xfrm rot="307053">
                <a:off x="6275169" y="2373789"/>
                <a:ext cx="274254" cy="380499"/>
                <a:chOff x="7704138" y="1800225"/>
                <a:chExt cx="176212" cy="244476"/>
              </a:xfrm>
            </p:grpSpPr>
            <p:sp>
              <p:nvSpPr>
                <p:cNvPr id="64"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88" name="Group 387"/>
          <p:cNvGrpSpPr/>
          <p:nvPr/>
        </p:nvGrpSpPr>
        <p:grpSpPr>
          <a:xfrm>
            <a:off x="1300172" y="1189176"/>
            <a:ext cx="1828800" cy="2633400"/>
            <a:chOff x="1300172" y="1189176"/>
            <a:chExt cx="1828800" cy="2633400"/>
          </a:xfrm>
        </p:grpSpPr>
        <p:sp>
          <p:nvSpPr>
            <p:cNvPr id="9" name="TextBox 8"/>
            <p:cNvSpPr txBox="1"/>
            <p:nvPr/>
          </p:nvSpPr>
          <p:spPr>
            <a:xfrm>
              <a:off x="1300172" y="1189176"/>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Mono-lithic application</a:t>
              </a:r>
            </a:p>
          </p:txBody>
        </p:sp>
        <p:grpSp>
          <p:nvGrpSpPr>
            <p:cNvPr id="303" name="Group 302"/>
            <p:cNvGrpSpPr/>
            <p:nvPr/>
          </p:nvGrpSpPr>
          <p:grpSpPr>
            <a:xfrm>
              <a:off x="1678684" y="1912939"/>
              <a:ext cx="822325" cy="1331912"/>
              <a:chOff x="3100388" y="2201863"/>
              <a:chExt cx="822325" cy="1331912"/>
            </a:xfrm>
          </p:grpSpPr>
          <p:sp>
            <p:nvSpPr>
              <p:cNvPr id="176" name="Freeform 94"/>
              <p:cNvSpPr>
                <a:spLocks/>
              </p:cNvSpPr>
              <p:nvPr/>
            </p:nvSpPr>
            <p:spPr bwMode="auto">
              <a:xfrm>
                <a:off x="3433763" y="3386138"/>
                <a:ext cx="15875" cy="41275"/>
              </a:xfrm>
              <a:custGeom>
                <a:avLst/>
                <a:gdLst>
                  <a:gd name="T0" fmla="*/ 7 w 7"/>
                  <a:gd name="T1" fmla="*/ 0 h 18"/>
                  <a:gd name="T2" fmla="*/ 7 w 7"/>
                  <a:gd name="T3" fmla="*/ 18 h 18"/>
                  <a:gd name="T4" fmla="*/ 4 w 7"/>
                  <a:gd name="T5" fmla="*/ 18 h 18"/>
                  <a:gd name="T6" fmla="*/ 4 w 7"/>
                  <a:gd name="T7" fmla="*/ 5 h 18"/>
                  <a:gd name="T8" fmla="*/ 2 w 7"/>
                  <a:gd name="T9" fmla="*/ 5 h 18"/>
                  <a:gd name="T10" fmla="*/ 2 w 7"/>
                  <a:gd name="T11" fmla="*/ 6 h 18"/>
                  <a:gd name="T12" fmla="*/ 1 w 7"/>
                  <a:gd name="T13" fmla="*/ 6 h 18"/>
                  <a:gd name="T14" fmla="*/ 0 w 7"/>
                  <a:gd name="T15" fmla="*/ 6 h 18"/>
                  <a:gd name="T16" fmla="*/ 0 w 7"/>
                  <a:gd name="T17" fmla="*/ 3 h 18"/>
                  <a:gd name="T18" fmla="*/ 2 w 7"/>
                  <a:gd name="T19" fmla="*/ 2 h 18"/>
                  <a:gd name="T20" fmla="*/ 5 w 7"/>
                  <a:gd name="T21" fmla="*/ 0 h 18"/>
                  <a:gd name="T22" fmla="*/ 7 w 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8">
                    <a:moveTo>
                      <a:pt x="7" y="0"/>
                    </a:moveTo>
                    <a:cubicBezTo>
                      <a:pt x="7" y="18"/>
                      <a:pt x="7" y="18"/>
                      <a:pt x="7" y="18"/>
                    </a:cubicBezTo>
                    <a:cubicBezTo>
                      <a:pt x="4" y="18"/>
                      <a:pt x="4" y="18"/>
                      <a:pt x="4" y="18"/>
                    </a:cubicBezTo>
                    <a:cubicBezTo>
                      <a:pt x="4" y="5"/>
                      <a:pt x="4" y="5"/>
                      <a:pt x="4" y="5"/>
                    </a:cubicBezTo>
                    <a:cubicBezTo>
                      <a:pt x="3" y="5"/>
                      <a:pt x="3" y="5"/>
                      <a:pt x="2" y="5"/>
                    </a:cubicBezTo>
                    <a:cubicBezTo>
                      <a:pt x="2" y="5"/>
                      <a:pt x="2" y="5"/>
                      <a:pt x="2" y="6"/>
                    </a:cubicBezTo>
                    <a:cubicBezTo>
                      <a:pt x="1" y="6"/>
                      <a:pt x="1" y="6"/>
                      <a:pt x="1" y="6"/>
                    </a:cubicBezTo>
                    <a:cubicBezTo>
                      <a:pt x="0" y="6"/>
                      <a:pt x="0" y="6"/>
                      <a:pt x="0" y="6"/>
                    </a:cubicBezTo>
                    <a:cubicBezTo>
                      <a:pt x="0" y="3"/>
                      <a:pt x="0" y="3"/>
                      <a:pt x="0" y="3"/>
                    </a:cubicBezTo>
                    <a:cubicBezTo>
                      <a:pt x="1" y="2"/>
                      <a:pt x="2" y="2"/>
                      <a:pt x="2" y="2"/>
                    </a:cubicBezTo>
                    <a:cubicBezTo>
                      <a:pt x="4" y="1"/>
                      <a:pt x="4" y="1"/>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95"/>
              <p:cNvSpPr>
                <a:spLocks noEditPoints="1"/>
              </p:cNvSpPr>
              <p:nvPr/>
            </p:nvSpPr>
            <p:spPr bwMode="auto">
              <a:xfrm>
                <a:off x="3462338" y="3386138"/>
                <a:ext cx="30163" cy="41275"/>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96"/>
              <p:cNvSpPr>
                <a:spLocks/>
              </p:cNvSpPr>
              <p:nvPr/>
            </p:nvSpPr>
            <p:spPr bwMode="auto">
              <a:xfrm>
                <a:off x="3498850" y="3386138"/>
                <a:ext cx="17463" cy="41275"/>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97"/>
              <p:cNvSpPr>
                <a:spLocks noEditPoints="1"/>
              </p:cNvSpPr>
              <p:nvPr/>
            </p:nvSpPr>
            <p:spPr bwMode="auto">
              <a:xfrm>
                <a:off x="3429000"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98"/>
              <p:cNvSpPr>
                <a:spLocks/>
              </p:cNvSpPr>
              <p:nvPr/>
            </p:nvSpPr>
            <p:spPr bwMode="auto">
              <a:xfrm>
                <a:off x="3467100" y="3441700"/>
                <a:ext cx="15875" cy="36513"/>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99"/>
              <p:cNvSpPr>
                <a:spLocks noEditPoints="1"/>
              </p:cNvSpPr>
              <p:nvPr/>
            </p:nvSpPr>
            <p:spPr bwMode="auto">
              <a:xfrm>
                <a:off x="3494088"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00"/>
              <p:cNvSpPr>
                <a:spLocks noEditPoints="1"/>
              </p:cNvSpPr>
              <p:nvPr/>
            </p:nvSpPr>
            <p:spPr bwMode="auto">
              <a:xfrm>
                <a:off x="3429000" y="3495675"/>
                <a:ext cx="28575" cy="38100"/>
              </a:xfrm>
              <a:custGeom>
                <a:avLst/>
                <a:gdLst>
                  <a:gd name="T0" fmla="*/ 6 w 13"/>
                  <a:gd name="T1" fmla="*/ 17 h 17"/>
                  <a:gd name="T2" fmla="*/ 0 w 13"/>
                  <a:gd name="T3" fmla="*/ 9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7"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01"/>
              <p:cNvSpPr>
                <a:spLocks noEditPoints="1"/>
              </p:cNvSpPr>
              <p:nvPr/>
            </p:nvSpPr>
            <p:spPr bwMode="auto">
              <a:xfrm>
                <a:off x="3462338" y="3495675"/>
                <a:ext cx="30163"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02"/>
              <p:cNvSpPr>
                <a:spLocks/>
              </p:cNvSpPr>
              <p:nvPr/>
            </p:nvSpPr>
            <p:spPr bwMode="auto">
              <a:xfrm>
                <a:off x="3498850" y="3495675"/>
                <a:ext cx="17463" cy="38100"/>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03"/>
              <p:cNvSpPr>
                <a:spLocks/>
              </p:cNvSpPr>
              <p:nvPr/>
            </p:nvSpPr>
            <p:spPr bwMode="auto">
              <a:xfrm>
                <a:off x="3565525" y="3386138"/>
                <a:ext cx="17463" cy="41275"/>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04"/>
              <p:cNvSpPr>
                <a:spLocks noEditPoints="1"/>
              </p:cNvSpPr>
              <p:nvPr/>
            </p:nvSpPr>
            <p:spPr bwMode="auto">
              <a:xfrm>
                <a:off x="3560763" y="3441700"/>
                <a:ext cx="28575" cy="38100"/>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05"/>
              <p:cNvSpPr>
                <a:spLocks noEditPoints="1"/>
              </p:cNvSpPr>
              <p:nvPr/>
            </p:nvSpPr>
            <p:spPr bwMode="auto">
              <a:xfrm>
                <a:off x="3560763" y="3495675"/>
                <a:ext cx="28575"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06"/>
              <p:cNvSpPr>
                <a:spLocks noEditPoints="1"/>
              </p:cNvSpPr>
              <p:nvPr/>
            </p:nvSpPr>
            <p:spPr bwMode="auto">
              <a:xfrm>
                <a:off x="3527425" y="3386138"/>
                <a:ext cx="26988" cy="41275"/>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07"/>
              <p:cNvSpPr>
                <a:spLocks/>
              </p:cNvSpPr>
              <p:nvPr/>
            </p:nvSpPr>
            <p:spPr bwMode="auto">
              <a:xfrm>
                <a:off x="3529013" y="3441700"/>
                <a:ext cx="19050" cy="36513"/>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08"/>
              <p:cNvSpPr>
                <a:spLocks noEditPoints="1"/>
              </p:cNvSpPr>
              <p:nvPr/>
            </p:nvSpPr>
            <p:spPr bwMode="auto">
              <a:xfrm>
                <a:off x="3527425" y="3495675"/>
                <a:ext cx="26988" cy="38100"/>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09"/>
              <p:cNvSpPr>
                <a:spLocks noEditPoints="1"/>
              </p:cNvSpPr>
              <p:nvPr/>
            </p:nvSpPr>
            <p:spPr bwMode="auto">
              <a:xfrm>
                <a:off x="3487738" y="2201863"/>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10"/>
              <p:cNvSpPr>
                <a:spLocks noEditPoints="1"/>
              </p:cNvSpPr>
              <p:nvPr/>
            </p:nvSpPr>
            <p:spPr bwMode="auto">
              <a:xfrm>
                <a:off x="3640138" y="2495550"/>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11"/>
              <p:cNvSpPr>
                <a:spLocks noEditPoints="1"/>
              </p:cNvSpPr>
              <p:nvPr/>
            </p:nvSpPr>
            <p:spPr bwMode="auto">
              <a:xfrm>
                <a:off x="3640138" y="2659063"/>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12"/>
              <p:cNvSpPr>
                <a:spLocks noEditPoints="1"/>
              </p:cNvSpPr>
              <p:nvPr/>
            </p:nvSpPr>
            <p:spPr bwMode="auto">
              <a:xfrm>
                <a:off x="3756025" y="2495550"/>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13"/>
              <p:cNvSpPr>
                <a:spLocks noEditPoints="1"/>
              </p:cNvSpPr>
              <p:nvPr/>
            </p:nvSpPr>
            <p:spPr bwMode="auto">
              <a:xfrm>
                <a:off x="3440113" y="2868613"/>
                <a:ext cx="122238" cy="144463"/>
              </a:xfrm>
              <a:custGeom>
                <a:avLst/>
                <a:gdLst>
                  <a:gd name="T0" fmla="*/ 27 w 55"/>
                  <a:gd name="T1" fmla="*/ 3 h 65"/>
                  <a:gd name="T2" fmla="*/ 50 w 55"/>
                  <a:gd name="T3" fmla="*/ 10 h 65"/>
                  <a:gd name="T4" fmla="*/ 27 w 55"/>
                  <a:gd name="T5" fmla="*/ 16 h 65"/>
                  <a:gd name="T6" fmla="*/ 4 w 55"/>
                  <a:gd name="T7" fmla="*/ 10 h 65"/>
                  <a:gd name="T8" fmla="*/ 27 w 55"/>
                  <a:gd name="T9" fmla="*/ 3 h 65"/>
                  <a:gd name="T10" fmla="*/ 27 w 55"/>
                  <a:gd name="T11" fmla="*/ 0 h 65"/>
                  <a:gd name="T12" fmla="*/ 17 w 55"/>
                  <a:gd name="T13" fmla="*/ 1 h 65"/>
                  <a:gd name="T14" fmla="*/ 8 w 55"/>
                  <a:gd name="T15" fmla="*/ 3 h 65"/>
                  <a:gd name="T16" fmla="*/ 2 w 55"/>
                  <a:gd name="T17" fmla="*/ 7 h 65"/>
                  <a:gd name="T18" fmla="*/ 0 w 55"/>
                  <a:gd name="T19" fmla="*/ 9 h 65"/>
                  <a:gd name="T20" fmla="*/ 0 w 55"/>
                  <a:gd name="T21" fmla="*/ 11 h 65"/>
                  <a:gd name="T22" fmla="*/ 0 w 55"/>
                  <a:gd name="T23" fmla="*/ 54 h 65"/>
                  <a:gd name="T24" fmla="*/ 0 w 55"/>
                  <a:gd name="T25" fmla="*/ 56 h 65"/>
                  <a:gd name="T26" fmla="*/ 2 w 55"/>
                  <a:gd name="T27" fmla="*/ 58 h 65"/>
                  <a:gd name="T28" fmla="*/ 8 w 55"/>
                  <a:gd name="T29" fmla="*/ 62 h 65"/>
                  <a:gd name="T30" fmla="*/ 17 w 55"/>
                  <a:gd name="T31" fmla="*/ 64 h 65"/>
                  <a:gd name="T32" fmla="*/ 27 w 55"/>
                  <a:gd name="T33" fmla="*/ 65 h 65"/>
                  <a:gd name="T34" fmla="*/ 47 w 55"/>
                  <a:gd name="T35" fmla="*/ 62 h 65"/>
                  <a:gd name="T36" fmla="*/ 52 w 55"/>
                  <a:gd name="T37" fmla="*/ 58 h 65"/>
                  <a:gd name="T38" fmla="*/ 54 w 55"/>
                  <a:gd name="T39" fmla="*/ 56 h 65"/>
                  <a:gd name="T40" fmla="*/ 55 w 55"/>
                  <a:gd name="T41" fmla="*/ 54 h 65"/>
                  <a:gd name="T42" fmla="*/ 55 w 55"/>
                  <a:gd name="T43" fmla="*/ 11 h 65"/>
                  <a:gd name="T44" fmla="*/ 52 w 55"/>
                  <a:gd name="T45" fmla="*/ 7 h 65"/>
                  <a:gd name="T46" fmla="*/ 47 w 55"/>
                  <a:gd name="T47" fmla="*/ 3 h 65"/>
                  <a:gd name="T48" fmla="*/ 38 w 55"/>
                  <a:gd name="T49" fmla="*/ 1 h 65"/>
                  <a:gd name="T50" fmla="*/ 27 w 55"/>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5">
                    <a:moveTo>
                      <a:pt x="27" y="3"/>
                    </a:moveTo>
                    <a:cubicBezTo>
                      <a:pt x="40" y="3"/>
                      <a:pt x="50" y="6"/>
                      <a:pt x="50" y="10"/>
                    </a:cubicBezTo>
                    <a:cubicBezTo>
                      <a:pt x="50" y="13"/>
                      <a:pt x="40" y="16"/>
                      <a:pt x="27" y="16"/>
                    </a:cubicBezTo>
                    <a:cubicBezTo>
                      <a:pt x="14" y="16"/>
                      <a:pt x="4" y="13"/>
                      <a:pt x="4" y="10"/>
                    </a:cubicBezTo>
                    <a:cubicBezTo>
                      <a:pt x="4" y="6"/>
                      <a:pt x="14" y="3"/>
                      <a:pt x="27" y="3"/>
                    </a:cubicBezTo>
                    <a:close/>
                    <a:moveTo>
                      <a:pt x="27" y="0"/>
                    </a:moveTo>
                    <a:cubicBezTo>
                      <a:pt x="17" y="1"/>
                      <a:pt x="17" y="1"/>
                      <a:pt x="17" y="1"/>
                    </a:cubicBezTo>
                    <a:cubicBezTo>
                      <a:pt x="8" y="3"/>
                      <a:pt x="8" y="3"/>
                      <a:pt x="8" y="3"/>
                    </a:cubicBezTo>
                    <a:cubicBezTo>
                      <a:pt x="2" y="7"/>
                      <a:pt x="2" y="7"/>
                      <a:pt x="2" y="7"/>
                    </a:cubicBezTo>
                    <a:cubicBezTo>
                      <a:pt x="0" y="9"/>
                      <a:pt x="0" y="9"/>
                      <a:pt x="0" y="9"/>
                    </a:cubicBezTo>
                    <a:cubicBezTo>
                      <a:pt x="0" y="11"/>
                      <a:pt x="0" y="11"/>
                      <a:pt x="0" y="11"/>
                    </a:cubicBezTo>
                    <a:cubicBezTo>
                      <a:pt x="0" y="54"/>
                      <a:pt x="0" y="54"/>
                      <a:pt x="0" y="54"/>
                    </a:cubicBezTo>
                    <a:cubicBezTo>
                      <a:pt x="0" y="56"/>
                      <a:pt x="0" y="56"/>
                      <a:pt x="0" y="56"/>
                    </a:cubicBezTo>
                    <a:cubicBezTo>
                      <a:pt x="2" y="58"/>
                      <a:pt x="2" y="58"/>
                      <a:pt x="2" y="58"/>
                    </a:cubicBezTo>
                    <a:cubicBezTo>
                      <a:pt x="8" y="62"/>
                      <a:pt x="8" y="62"/>
                      <a:pt x="8" y="62"/>
                    </a:cubicBezTo>
                    <a:cubicBezTo>
                      <a:pt x="17" y="64"/>
                      <a:pt x="17" y="64"/>
                      <a:pt x="17" y="64"/>
                    </a:cubicBezTo>
                    <a:cubicBezTo>
                      <a:pt x="20" y="65"/>
                      <a:pt x="23" y="65"/>
                      <a:pt x="27" y="65"/>
                    </a:cubicBezTo>
                    <a:cubicBezTo>
                      <a:pt x="35" y="65"/>
                      <a:pt x="42" y="64"/>
                      <a:pt x="47" y="62"/>
                    </a:cubicBezTo>
                    <a:cubicBezTo>
                      <a:pt x="49" y="61"/>
                      <a:pt x="51" y="60"/>
                      <a:pt x="52" y="58"/>
                    </a:cubicBezTo>
                    <a:cubicBezTo>
                      <a:pt x="53" y="58"/>
                      <a:pt x="54" y="57"/>
                      <a:pt x="54" y="56"/>
                    </a:cubicBezTo>
                    <a:cubicBezTo>
                      <a:pt x="54" y="56"/>
                      <a:pt x="55" y="55"/>
                      <a:pt x="55" y="54"/>
                    </a:cubicBezTo>
                    <a:cubicBezTo>
                      <a:pt x="55" y="11"/>
                      <a:pt x="55" y="11"/>
                      <a:pt x="55" y="11"/>
                    </a:cubicBezTo>
                    <a:cubicBezTo>
                      <a:pt x="55" y="9"/>
                      <a:pt x="54" y="8"/>
                      <a:pt x="52" y="7"/>
                    </a:cubicBezTo>
                    <a:cubicBezTo>
                      <a:pt x="51" y="5"/>
                      <a:pt x="49" y="4"/>
                      <a:pt x="47" y="3"/>
                    </a:cubicBezTo>
                    <a:cubicBezTo>
                      <a:pt x="44" y="2"/>
                      <a:pt x="41" y="2"/>
                      <a:pt x="38" y="1"/>
                    </a:cubicBezTo>
                    <a:cubicBezTo>
                      <a:pt x="35" y="0"/>
                      <a:pt x="31" y="0"/>
                      <a:pt x="2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14"/>
              <p:cNvSpPr>
                <a:spLocks/>
              </p:cNvSpPr>
              <p:nvPr/>
            </p:nvSpPr>
            <p:spPr bwMode="auto">
              <a:xfrm>
                <a:off x="3227388" y="2566988"/>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15"/>
              <p:cNvSpPr>
                <a:spLocks/>
              </p:cNvSpPr>
              <p:nvPr/>
            </p:nvSpPr>
            <p:spPr bwMode="auto">
              <a:xfrm>
                <a:off x="3267075" y="2541588"/>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16"/>
              <p:cNvSpPr>
                <a:spLocks/>
              </p:cNvSpPr>
              <p:nvPr/>
            </p:nvSpPr>
            <p:spPr bwMode="auto">
              <a:xfrm>
                <a:off x="3227388" y="2595563"/>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17"/>
              <p:cNvSpPr>
                <a:spLocks/>
              </p:cNvSpPr>
              <p:nvPr/>
            </p:nvSpPr>
            <p:spPr bwMode="auto">
              <a:xfrm>
                <a:off x="3227388" y="2622550"/>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18"/>
              <p:cNvSpPr>
                <a:spLocks noEditPoints="1"/>
              </p:cNvSpPr>
              <p:nvPr/>
            </p:nvSpPr>
            <p:spPr bwMode="auto">
              <a:xfrm>
                <a:off x="3198813" y="2489200"/>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19"/>
              <p:cNvSpPr>
                <a:spLocks/>
              </p:cNvSpPr>
              <p:nvPr/>
            </p:nvSpPr>
            <p:spPr bwMode="auto">
              <a:xfrm>
                <a:off x="3687763" y="2368550"/>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20"/>
              <p:cNvSpPr>
                <a:spLocks/>
              </p:cNvSpPr>
              <p:nvPr/>
            </p:nvSpPr>
            <p:spPr bwMode="auto">
              <a:xfrm>
                <a:off x="3714750" y="2351088"/>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21"/>
              <p:cNvSpPr>
                <a:spLocks/>
              </p:cNvSpPr>
              <p:nvPr/>
            </p:nvSpPr>
            <p:spPr bwMode="auto">
              <a:xfrm>
                <a:off x="3687763" y="2389188"/>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22"/>
              <p:cNvSpPr>
                <a:spLocks/>
              </p:cNvSpPr>
              <p:nvPr/>
            </p:nvSpPr>
            <p:spPr bwMode="auto">
              <a:xfrm>
                <a:off x="3687763" y="2408238"/>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23"/>
              <p:cNvSpPr>
                <a:spLocks noEditPoints="1"/>
              </p:cNvSpPr>
              <p:nvPr/>
            </p:nvSpPr>
            <p:spPr bwMode="auto">
              <a:xfrm>
                <a:off x="3665538" y="2314575"/>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24"/>
              <p:cNvSpPr>
                <a:spLocks/>
              </p:cNvSpPr>
              <p:nvPr/>
            </p:nvSpPr>
            <p:spPr bwMode="auto">
              <a:xfrm>
                <a:off x="3402013"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25"/>
              <p:cNvSpPr>
                <a:spLocks/>
              </p:cNvSpPr>
              <p:nvPr/>
            </p:nvSpPr>
            <p:spPr bwMode="auto">
              <a:xfrm>
                <a:off x="3457575" y="2419350"/>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26"/>
              <p:cNvSpPr>
                <a:spLocks/>
              </p:cNvSpPr>
              <p:nvPr/>
            </p:nvSpPr>
            <p:spPr bwMode="auto">
              <a:xfrm>
                <a:off x="3406775"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27"/>
              <p:cNvSpPr>
                <a:spLocks/>
              </p:cNvSpPr>
              <p:nvPr/>
            </p:nvSpPr>
            <p:spPr bwMode="auto">
              <a:xfrm>
                <a:off x="3514725"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28"/>
              <p:cNvSpPr>
                <a:spLocks/>
              </p:cNvSpPr>
              <p:nvPr/>
            </p:nvSpPr>
            <p:spPr bwMode="auto">
              <a:xfrm>
                <a:off x="3570288" y="2419350"/>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29"/>
              <p:cNvSpPr>
                <a:spLocks/>
              </p:cNvSpPr>
              <p:nvPr/>
            </p:nvSpPr>
            <p:spPr bwMode="auto">
              <a:xfrm>
                <a:off x="3517900"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30"/>
              <p:cNvSpPr>
                <a:spLocks/>
              </p:cNvSpPr>
              <p:nvPr/>
            </p:nvSpPr>
            <p:spPr bwMode="auto">
              <a:xfrm>
                <a:off x="3457575" y="2517775"/>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31"/>
              <p:cNvSpPr>
                <a:spLocks/>
              </p:cNvSpPr>
              <p:nvPr/>
            </p:nvSpPr>
            <p:spPr bwMode="auto">
              <a:xfrm>
                <a:off x="3514725" y="2517775"/>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32"/>
              <p:cNvSpPr>
                <a:spLocks/>
              </p:cNvSpPr>
              <p:nvPr/>
            </p:nvSpPr>
            <p:spPr bwMode="auto">
              <a:xfrm>
                <a:off x="3462338" y="2481263"/>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33"/>
              <p:cNvSpPr>
                <a:spLocks/>
              </p:cNvSpPr>
              <p:nvPr/>
            </p:nvSpPr>
            <p:spPr bwMode="auto">
              <a:xfrm>
                <a:off x="34115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34"/>
              <p:cNvSpPr>
                <a:spLocks noEditPoints="1"/>
              </p:cNvSpPr>
              <p:nvPr/>
            </p:nvSpPr>
            <p:spPr bwMode="auto">
              <a:xfrm>
                <a:off x="3444875" y="2640013"/>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35"/>
              <p:cNvSpPr>
                <a:spLocks/>
              </p:cNvSpPr>
              <p:nvPr/>
            </p:nvSpPr>
            <p:spPr bwMode="auto">
              <a:xfrm>
                <a:off x="34877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36"/>
              <p:cNvSpPr>
                <a:spLocks noEditPoints="1"/>
              </p:cNvSpPr>
              <p:nvPr/>
            </p:nvSpPr>
            <p:spPr bwMode="auto">
              <a:xfrm>
                <a:off x="3406775" y="2700338"/>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37"/>
              <p:cNvSpPr>
                <a:spLocks/>
              </p:cNvSpPr>
              <p:nvPr/>
            </p:nvSpPr>
            <p:spPr bwMode="auto">
              <a:xfrm>
                <a:off x="3449638" y="2700338"/>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38"/>
              <p:cNvSpPr>
                <a:spLocks noEditPoints="1"/>
              </p:cNvSpPr>
              <p:nvPr/>
            </p:nvSpPr>
            <p:spPr bwMode="auto">
              <a:xfrm>
                <a:off x="3482975" y="2700338"/>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39"/>
              <p:cNvSpPr>
                <a:spLocks noEditPoints="1"/>
              </p:cNvSpPr>
              <p:nvPr/>
            </p:nvSpPr>
            <p:spPr bwMode="auto">
              <a:xfrm>
                <a:off x="3406775"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40"/>
              <p:cNvSpPr>
                <a:spLocks noEditPoints="1"/>
              </p:cNvSpPr>
              <p:nvPr/>
            </p:nvSpPr>
            <p:spPr bwMode="auto">
              <a:xfrm>
                <a:off x="3444875" y="2762250"/>
                <a:ext cx="33338" cy="44450"/>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41"/>
              <p:cNvSpPr>
                <a:spLocks/>
              </p:cNvSpPr>
              <p:nvPr/>
            </p:nvSpPr>
            <p:spPr bwMode="auto">
              <a:xfrm>
                <a:off x="3487738" y="2762250"/>
                <a:ext cx="17463" cy="44450"/>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42"/>
              <p:cNvSpPr>
                <a:spLocks/>
              </p:cNvSpPr>
              <p:nvPr/>
            </p:nvSpPr>
            <p:spPr bwMode="auto">
              <a:xfrm>
                <a:off x="3560763" y="2640013"/>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43"/>
              <p:cNvSpPr>
                <a:spLocks noEditPoints="1"/>
              </p:cNvSpPr>
              <p:nvPr/>
            </p:nvSpPr>
            <p:spPr bwMode="auto">
              <a:xfrm>
                <a:off x="3559175" y="2700338"/>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44"/>
              <p:cNvSpPr>
                <a:spLocks noEditPoints="1"/>
              </p:cNvSpPr>
              <p:nvPr/>
            </p:nvSpPr>
            <p:spPr bwMode="auto">
              <a:xfrm>
                <a:off x="3559175" y="2762250"/>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45"/>
              <p:cNvSpPr>
                <a:spLocks noEditPoints="1"/>
              </p:cNvSpPr>
              <p:nvPr/>
            </p:nvSpPr>
            <p:spPr bwMode="auto">
              <a:xfrm>
                <a:off x="3517900" y="2640013"/>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46"/>
              <p:cNvSpPr>
                <a:spLocks/>
              </p:cNvSpPr>
              <p:nvPr/>
            </p:nvSpPr>
            <p:spPr bwMode="auto">
              <a:xfrm>
                <a:off x="3522663" y="2700338"/>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47"/>
              <p:cNvSpPr>
                <a:spLocks noEditPoints="1"/>
              </p:cNvSpPr>
              <p:nvPr/>
            </p:nvSpPr>
            <p:spPr bwMode="auto">
              <a:xfrm>
                <a:off x="3517900"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48"/>
              <p:cNvSpPr>
                <a:spLocks/>
              </p:cNvSpPr>
              <p:nvPr/>
            </p:nvSpPr>
            <p:spPr bwMode="auto">
              <a:xfrm>
                <a:off x="3113088" y="2740025"/>
                <a:ext cx="793750" cy="635000"/>
              </a:xfrm>
              <a:custGeom>
                <a:avLst/>
                <a:gdLst>
                  <a:gd name="T0" fmla="*/ 115 w 357"/>
                  <a:gd name="T1" fmla="*/ 0 h 286"/>
                  <a:gd name="T2" fmla="*/ 0 w 357"/>
                  <a:gd name="T3" fmla="*/ 0 h 286"/>
                  <a:gd name="T4" fmla="*/ 0 w 357"/>
                  <a:gd name="T5" fmla="*/ 81 h 286"/>
                  <a:gd name="T6" fmla="*/ 1 w 357"/>
                  <a:gd name="T7" fmla="*/ 84 h 286"/>
                  <a:gd name="T8" fmla="*/ 135 w 357"/>
                  <a:gd name="T9" fmla="*/ 286 h 286"/>
                  <a:gd name="T10" fmla="*/ 222 w 357"/>
                  <a:gd name="T11" fmla="*/ 286 h 286"/>
                  <a:gd name="T12" fmla="*/ 356 w 357"/>
                  <a:gd name="T13" fmla="*/ 84 h 286"/>
                  <a:gd name="T14" fmla="*/ 357 w 357"/>
                  <a:gd name="T15" fmla="*/ 81 h 286"/>
                  <a:gd name="T16" fmla="*/ 357 w 357"/>
                  <a:gd name="T17" fmla="*/ 81 h 286"/>
                  <a:gd name="T18" fmla="*/ 357 w 357"/>
                  <a:gd name="T19" fmla="*/ 0 h 286"/>
                  <a:gd name="T20" fmla="*/ 115 w 35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86">
                    <a:moveTo>
                      <a:pt x="115" y="0"/>
                    </a:moveTo>
                    <a:cubicBezTo>
                      <a:pt x="0" y="0"/>
                      <a:pt x="0" y="0"/>
                      <a:pt x="0" y="0"/>
                    </a:cubicBezTo>
                    <a:cubicBezTo>
                      <a:pt x="0" y="81"/>
                      <a:pt x="0" y="81"/>
                      <a:pt x="0" y="81"/>
                    </a:cubicBezTo>
                    <a:cubicBezTo>
                      <a:pt x="1" y="84"/>
                      <a:pt x="1" y="84"/>
                      <a:pt x="1" y="84"/>
                    </a:cubicBezTo>
                    <a:cubicBezTo>
                      <a:pt x="135" y="286"/>
                      <a:pt x="135" y="286"/>
                      <a:pt x="135" y="286"/>
                    </a:cubicBezTo>
                    <a:cubicBezTo>
                      <a:pt x="222" y="286"/>
                      <a:pt x="222" y="286"/>
                      <a:pt x="222" y="286"/>
                    </a:cubicBezTo>
                    <a:cubicBezTo>
                      <a:pt x="356" y="84"/>
                      <a:pt x="356" y="84"/>
                      <a:pt x="356" y="84"/>
                    </a:cubicBezTo>
                    <a:cubicBezTo>
                      <a:pt x="356" y="83"/>
                      <a:pt x="357" y="82"/>
                      <a:pt x="357" y="81"/>
                    </a:cubicBezTo>
                    <a:cubicBezTo>
                      <a:pt x="357" y="81"/>
                      <a:pt x="357" y="81"/>
                      <a:pt x="357" y="81"/>
                    </a:cubicBezTo>
                    <a:cubicBezTo>
                      <a:pt x="357" y="0"/>
                      <a:pt x="357" y="0"/>
                      <a:pt x="357" y="0"/>
                    </a:cubicBezTo>
                    <a:cubicBezTo>
                      <a:pt x="115" y="0"/>
                      <a:pt x="115" y="0"/>
                      <a:pt x="11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49"/>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50"/>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151"/>
              <p:cNvSpPr>
                <a:spLocks noChangeArrowheads="1"/>
              </p:cNvSpPr>
              <p:nvPr/>
            </p:nvSpPr>
            <p:spPr bwMode="auto">
              <a:xfrm>
                <a:off x="3113088" y="2740025"/>
                <a:ext cx="198438" cy="179388"/>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152"/>
              <p:cNvSpPr>
                <a:spLocks noChangeArrowheads="1"/>
              </p:cNvSpPr>
              <p:nvPr/>
            </p:nvSpPr>
            <p:spPr bwMode="auto">
              <a:xfrm>
                <a:off x="3113088" y="2740025"/>
                <a:ext cx="198438"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53"/>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54"/>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55"/>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56"/>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57"/>
              <p:cNvSpPr>
                <a:spLocks/>
              </p:cNvSpPr>
              <p:nvPr/>
            </p:nvSpPr>
            <p:spPr bwMode="auto">
              <a:xfrm>
                <a:off x="3905250" y="2919413"/>
                <a:ext cx="4763" cy="6350"/>
              </a:xfrm>
              <a:custGeom>
                <a:avLst/>
                <a:gdLst>
                  <a:gd name="T0" fmla="*/ 0 w 2"/>
                  <a:gd name="T1" fmla="*/ 3 h 3"/>
                  <a:gd name="T2" fmla="*/ 2 w 2"/>
                  <a:gd name="T3" fmla="*/ 0 h 3"/>
                  <a:gd name="T4" fmla="*/ 1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2" y="0"/>
                      <a:pt x="2" y="0"/>
                      <a:pt x="2" y="0"/>
                    </a:cubicBezTo>
                    <a:cubicBezTo>
                      <a:pt x="1" y="0"/>
                      <a:pt x="1" y="0"/>
                      <a:pt x="1" y="0"/>
                    </a:cubicBezTo>
                    <a:cubicBezTo>
                      <a:pt x="1" y="0"/>
                      <a:pt x="1" y="0"/>
                      <a:pt x="1" y="0"/>
                    </a:cubicBezTo>
                    <a:cubicBezTo>
                      <a:pt x="1"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58"/>
              <p:cNvSpPr>
                <a:spLocks/>
              </p:cNvSpPr>
              <p:nvPr/>
            </p:nvSpPr>
            <p:spPr bwMode="auto">
              <a:xfrm>
                <a:off x="3100388" y="2730500"/>
                <a:ext cx="822325" cy="17463"/>
              </a:xfrm>
              <a:custGeom>
                <a:avLst/>
                <a:gdLst>
                  <a:gd name="T0" fmla="*/ 366 w 370"/>
                  <a:gd name="T1" fmla="*/ 0 h 8"/>
                  <a:gd name="T2" fmla="*/ 365 w 370"/>
                  <a:gd name="T3" fmla="*/ 0 h 8"/>
                  <a:gd name="T4" fmla="*/ 4 w 370"/>
                  <a:gd name="T5" fmla="*/ 0 h 8"/>
                  <a:gd name="T6" fmla="*/ 3 w 370"/>
                  <a:gd name="T7" fmla="*/ 0 h 8"/>
                  <a:gd name="T8" fmla="*/ 0 w 370"/>
                  <a:gd name="T9" fmla="*/ 4 h 8"/>
                  <a:gd name="T10" fmla="*/ 3 w 370"/>
                  <a:gd name="T11" fmla="*/ 8 h 8"/>
                  <a:gd name="T12" fmla="*/ 4 w 370"/>
                  <a:gd name="T13" fmla="*/ 8 h 8"/>
                  <a:gd name="T14" fmla="*/ 365 w 370"/>
                  <a:gd name="T15" fmla="*/ 8 h 8"/>
                  <a:gd name="T16" fmla="*/ 366 w 370"/>
                  <a:gd name="T17" fmla="*/ 8 h 8"/>
                  <a:gd name="T18" fmla="*/ 370 w 370"/>
                  <a:gd name="T19" fmla="*/ 4 h 8"/>
                  <a:gd name="T20" fmla="*/ 366 w 370"/>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8">
                    <a:moveTo>
                      <a:pt x="366" y="0"/>
                    </a:moveTo>
                    <a:cubicBezTo>
                      <a:pt x="365" y="0"/>
                      <a:pt x="365" y="0"/>
                      <a:pt x="365" y="0"/>
                    </a:cubicBezTo>
                    <a:cubicBezTo>
                      <a:pt x="4" y="0"/>
                      <a:pt x="4" y="0"/>
                      <a:pt x="4" y="0"/>
                    </a:cubicBezTo>
                    <a:cubicBezTo>
                      <a:pt x="3" y="0"/>
                      <a:pt x="3" y="0"/>
                      <a:pt x="3" y="0"/>
                    </a:cubicBezTo>
                    <a:cubicBezTo>
                      <a:pt x="1" y="0"/>
                      <a:pt x="0" y="2"/>
                      <a:pt x="0" y="4"/>
                    </a:cubicBezTo>
                    <a:cubicBezTo>
                      <a:pt x="0" y="6"/>
                      <a:pt x="1" y="8"/>
                      <a:pt x="3" y="8"/>
                    </a:cubicBezTo>
                    <a:cubicBezTo>
                      <a:pt x="4" y="8"/>
                      <a:pt x="4" y="8"/>
                      <a:pt x="4" y="8"/>
                    </a:cubicBezTo>
                    <a:cubicBezTo>
                      <a:pt x="365" y="8"/>
                      <a:pt x="365" y="8"/>
                      <a:pt x="365" y="8"/>
                    </a:cubicBezTo>
                    <a:cubicBezTo>
                      <a:pt x="366" y="8"/>
                      <a:pt x="366" y="8"/>
                      <a:pt x="366" y="8"/>
                    </a:cubicBezTo>
                    <a:cubicBezTo>
                      <a:pt x="368" y="8"/>
                      <a:pt x="370" y="6"/>
                      <a:pt x="370" y="4"/>
                    </a:cubicBezTo>
                    <a:cubicBezTo>
                      <a:pt x="370" y="2"/>
                      <a:pt x="368" y="0"/>
                      <a:pt x="36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159"/>
              <p:cNvSpPr>
                <a:spLocks noChangeArrowheads="1"/>
              </p:cNvSpPr>
              <p:nvPr/>
            </p:nvSpPr>
            <p:spPr bwMode="auto">
              <a:xfrm>
                <a:off x="3298825" y="2924175"/>
                <a:ext cx="415925" cy="149225"/>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60"/>
              <p:cNvSpPr>
                <a:spLocks/>
              </p:cNvSpPr>
              <p:nvPr/>
            </p:nvSpPr>
            <p:spPr bwMode="auto">
              <a:xfrm>
                <a:off x="3313113" y="2941638"/>
                <a:ext cx="385763" cy="115888"/>
              </a:xfrm>
              <a:custGeom>
                <a:avLst/>
                <a:gdLst>
                  <a:gd name="T0" fmla="*/ 173 w 173"/>
                  <a:gd name="T1" fmla="*/ 0 h 52"/>
                  <a:gd name="T2" fmla="*/ 137 w 173"/>
                  <a:gd name="T3" fmla="*/ 0 h 52"/>
                  <a:gd name="T4" fmla="*/ 137 w 173"/>
                  <a:gd name="T5" fmla="*/ 22 h 52"/>
                  <a:gd name="T6" fmla="*/ 137 w 173"/>
                  <a:gd name="T7" fmla="*/ 24 h 52"/>
                  <a:gd name="T8" fmla="*/ 136 w 173"/>
                  <a:gd name="T9" fmla="*/ 26 h 52"/>
                  <a:gd name="T10" fmla="*/ 131 w 173"/>
                  <a:gd name="T11" fmla="*/ 28 h 52"/>
                  <a:gd name="T12" fmla="*/ 116 w 173"/>
                  <a:gd name="T13" fmla="*/ 31 h 52"/>
                  <a:gd name="T14" fmla="*/ 108 w 173"/>
                  <a:gd name="T15" fmla="*/ 30 h 52"/>
                  <a:gd name="T16" fmla="*/ 101 w 173"/>
                  <a:gd name="T17" fmla="*/ 28 h 52"/>
                  <a:gd name="T18" fmla="*/ 96 w 173"/>
                  <a:gd name="T19" fmla="*/ 26 h 52"/>
                  <a:gd name="T20" fmla="*/ 95 w 173"/>
                  <a:gd name="T21" fmla="*/ 24 h 52"/>
                  <a:gd name="T22" fmla="*/ 95 w 173"/>
                  <a:gd name="T23" fmla="*/ 22 h 52"/>
                  <a:gd name="T24" fmla="*/ 95 w 173"/>
                  <a:gd name="T25" fmla="*/ 0 h 52"/>
                  <a:gd name="T26" fmla="*/ 0 w 173"/>
                  <a:gd name="T27" fmla="*/ 0 h 52"/>
                  <a:gd name="T28" fmla="*/ 0 w 173"/>
                  <a:gd name="T29" fmla="*/ 52 h 52"/>
                  <a:gd name="T30" fmla="*/ 22 w 173"/>
                  <a:gd name="T31" fmla="*/ 52 h 52"/>
                  <a:gd name="T32" fmla="*/ 22 w 173"/>
                  <a:gd name="T33" fmla="*/ 23 h 52"/>
                  <a:gd name="T34" fmla="*/ 37 w 173"/>
                  <a:gd name="T35" fmla="*/ 8 h 52"/>
                  <a:gd name="T36" fmla="*/ 65 w 173"/>
                  <a:gd name="T37" fmla="*/ 8 h 52"/>
                  <a:gd name="T38" fmla="*/ 67 w 173"/>
                  <a:gd name="T39" fmla="*/ 9 h 52"/>
                  <a:gd name="T40" fmla="*/ 68 w 173"/>
                  <a:gd name="T41" fmla="*/ 10 h 52"/>
                  <a:gd name="T42" fmla="*/ 69 w 173"/>
                  <a:gd name="T43" fmla="*/ 11 h 52"/>
                  <a:gd name="T44" fmla="*/ 70 w 173"/>
                  <a:gd name="T45" fmla="*/ 13 h 52"/>
                  <a:gd name="T46" fmla="*/ 70 w 173"/>
                  <a:gd name="T47" fmla="*/ 52 h 52"/>
                  <a:gd name="T48" fmla="*/ 173 w 173"/>
                  <a:gd name="T49" fmla="*/ 52 h 52"/>
                  <a:gd name="T50" fmla="*/ 173 w 173"/>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52">
                    <a:moveTo>
                      <a:pt x="173" y="0"/>
                    </a:moveTo>
                    <a:cubicBezTo>
                      <a:pt x="137" y="0"/>
                      <a:pt x="137" y="0"/>
                      <a:pt x="137" y="0"/>
                    </a:cubicBezTo>
                    <a:cubicBezTo>
                      <a:pt x="137" y="22"/>
                      <a:pt x="137" y="22"/>
                      <a:pt x="137" y="22"/>
                    </a:cubicBezTo>
                    <a:cubicBezTo>
                      <a:pt x="137" y="23"/>
                      <a:pt x="137" y="24"/>
                      <a:pt x="137" y="24"/>
                    </a:cubicBezTo>
                    <a:cubicBezTo>
                      <a:pt x="136" y="25"/>
                      <a:pt x="136" y="25"/>
                      <a:pt x="136" y="26"/>
                    </a:cubicBezTo>
                    <a:cubicBezTo>
                      <a:pt x="134" y="27"/>
                      <a:pt x="133" y="28"/>
                      <a:pt x="131" y="28"/>
                    </a:cubicBezTo>
                    <a:cubicBezTo>
                      <a:pt x="127" y="30"/>
                      <a:pt x="122" y="31"/>
                      <a:pt x="116" y="31"/>
                    </a:cubicBezTo>
                    <a:cubicBezTo>
                      <a:pt x="113" y="31"/>
                      <a:pt x="110" y="31"/>
                      <a:pt x="108" y="30"/>
                    </a:cubicBezTo>
                    <a:cubicBezTo>
                      <a:pt x="101" y="28"/>
                      <a:pt x="101" y="28"/>
                      <a:pt x="101" y="28"/>
                    </a:cubicBezTo>
                    <a:cubicBezTo>
                      <a:pt x="96" y="26"/>
                      <a:pt x="96" y="26"/>
                      <a:pt x="96" y="26"/>
                    </a:cubicBezTo>
                    <a:cubicBezTo>
                      <a:pt x="95" y="24"/>
                      <a:pt x="95" y="24"/>
                      <a:pt x="95" y="24"/>
                    </a:cubicBezTo>
                    <a:cubicBezTo>
                      <a:pt x="95" y="22"/>
                      <a:pt x="95" y="22"/>
                      <a:pt x="95" y="22"/>
                    </a:cubicBezTo>
                    <a:cubicBezTo>
                      <a:pt x="95" y="0"/>
                      <a:pt x="95" y="0"/>
                      <a:pt x="95" y="0"/>
                    </a:cubicBezTo>
                    <a:cubicBezTo>
                      <a:pt x="0" y="0"/>
                      <a:pt x="0" y="0"/>
                      <a:pt x="0" y="0"/>
                    </a:cubicBezTo>
                    <a:cubicBezTo>
                      <a:pt x="0" y="52"/>
                      <a:pt x="0" y="52"/>
                      <a:pt x="0" y="52"/>
                    </a:cubicBezTo>
                    <a:cubicBezTo>
                      <a:pt x="22" y="52"/>
                      <a:pt x="22" y="52"/>
                      <a:pt x="22" y="52"/>
                    </a:cubicBezTo>
                    <a:cubicBezTo>
                      <a:pt x="22" y="23"/>
                      <a:pt x="22" y="23"/>
                      <a:pt x="22" y="23"/>
                    </a:cubicBezTo>
                    <a:cubicBezTo>
                      <a:pt x="37" y="8"/>
                      <a:pt x="37" y="8"/>
                      <a:pt x="37" y="8"/>
                    </a:cubicBezTo>
                    <a:cubicBezTo>
                      <a:pt x="65" y="8"/>
                      <a:pt x="65" y="8"/>
                      <a:pt x="65" y="8"/>
                    </a:cubicBezTo>
                    <a:cubicBezTo>
                      <a:pt x="67" y="9"/>
                      <a:pt x="67" y="9"/>
                      <a:pt x="67" y="9"/>
                    </a:cubicBezTo>
                    <a:cubicBezTo>
                      <a:pt x="68" y="10"/>
                      <a:pt x="68" y="10"/>
                      <a:pt x="68" y="10"/>
                    </a:cubicBezTo>
                    <a:cubicBezTo>
                      <a:pt x="69" y="11"/>
                      <a:pt x="69" y="11"/>
                      <a:pt x="69" y="11"/>
                    </a:cubicBezTo>
                    <a:cubicBezTo>
                      <a:pt x="70" y="13"/>
                      <a:pt x="70" y="13"/>
                      <a:pt x="70" y="13"/>
                    </a:cubicBezTo>
                    <a:cubicBezTo>
                      <a:pt x="70" y="52"/>
                      <a:pt x="70" y="52"/>
                      <a:pt x="70" y="52"/>
                    </a:cubicBezTo>
                    <a:cubicBezTo>
                      <a:pt x="173" y="52"/>
                      <a:pt x="173" y="52"/>
                      <a:pt x="173" y="52"/>
                    </a:cubicBezTo>
                    <a:lnTo>
                      <a:pt x="17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61"/>
              <p:cNvSpPr>
                <a:spLocks noEditPoints="1"/>
              </p:cNvSpPr>
              <p:nvPr/>
            </p:nvSpPr>
            <p:spPr bwMode="auto">
              <a:xfrm>
                <a:off x="3371850" y="2968625"/>
                <a:ext cx="88900" cy="88900"/>
              </a:xfrm>
              <a:custGeom>
                <a:avLst/>
                <a:gdLst>
                  <a:gd name="T0" fmla="*/ 7 w 56"/>
                  <a:gd name="T1" fmla="*/ 55 h 56"/>
                  <a:gd name="T2" fmla="*/ 8 w 56"/>
                  <a:gd name="T3" fmla="*/ 52 h 56"/>
                  <a:gd name="T4" fmla="*/ 46 w 56"/>
                  <a:gd name="T5" fmla="*/ 52 h 56"/>
                  <a:gd name="T6" fmla="*/ 47 w 56"/>
                  <a:gd name="T7" fmla="*/ 52 h 56"/>
                  <a:gd name="T8" fmla="*/ 49 w 56"/>
                  <a:gd name="T9" fmla="*/ 55 h 56"/>
                  <a:gd name="T10" fmla="*/ 47 w 56"/>
                  <a:gd name="T11" fmla="*/ 56 h 56"/>
                  <a:gd name="T12" fmla="*/ 56 w 56"/>
                  <a:gd name="T13" fmla="*/ 4 h 56"/>
                  <a:gd name="T14" fmla="*/ 54 w 56"/>
                  <a:gd name="T15" fmla="*/ 1 h 56"/>
                  <a:gd name="T16" fmla="*/ 52 w 56"/>
                  <a:gd name="T17" fmla="*/ 0 h 56"/>
                  <a:gd name="T18" fmla="*/ 18 w 56"/>
                  <a:gd name="T19" fmla="*/ 13 h 56"/>
                  <a:gd name="T20" fmla="*/ 17 w 56"/>
                  <a:gd name="T21" fmla="*/ 17 h 56"/>
                  <a:gd name="T22" fmla="*/ 12 w 56"/>
                  <a:gd name="T23" fmla="*/ 18 h 56"/>
                  <a:gd name="T24" fmla="*/ 0 w 56"/>
                  <a:gd name="T25" fmla="*/ 56 h 56"/>
                  <a:gd name="T26" fmla="*/ 7 w 56"/>
                  <a:gd name="T27" fmla="*/ 56 h 56"/>
                  <a:gd name="T28" fmla="*/ 24 w 56"/>
                  <a:gd name="T29" fmla="*/ 18 h 56"/>
                  <a:gd name="T30" fmla="*/ 26 w 56"/>
                  <a:gd name="T31" fmla="*/ 17 h 56"/>
                  <a:gd name="T32" fmla="*/ 47 w 56"/>
                  <a:gd name="T33" fmla="*/ 17 h 56"/>
                  <a:gd name="T34" fmla="*/ 49 w 56"/>
                  <a:gd name="T35" fmla="*/ 18 h 56"/>
                  <a:gd name="T36" fmla="*/ 49 w 56"/>
                  <a:gd name="T37" fmla="*/ 21 h 56"/>
                  <a:gd name="T38" fmla="*/ 47 w 56"/>
                  <a:gd name="T39" fmla="*/ 22 h 56"/>
                  <a:gd name="T40" fmla="*/ 26 w 56"/>
                  <a:gd name="T41" fmla="*/ 22 h 56"/>
                  <a:gd name="T42" fmla="*/ 24 w 56"/>
                  <a:gd name="T43" fmla="*/ 22 h 56"/>
                  <a:gd name="T44" fmla="*/ 24 w 56"/>
                  <a:gd name="T45" fmla="*/ 20 h 56"/>
                  <a:gd name="T46" fmla="*/ 8 w 56"/>
                  <a:gd name="T47" fmla="*/ 29 h 56"/>
                  <a:gd name="T48" fmla="*/ 46 w 56"/>
                  <a:gd name="T49" fmla="*/ 28 h 56"/>
                  <a:gd name="T50" fmla="*/ 47 w 56"/>
                  <a:gd name="T51" fmla="*/ 29 h 56"/>
                  <a:gd name="T52" fmla="*/ 49 w 56"/>
                  <a:gd name="T53" fmla="*/ 32 h 56"/>
                  <a:gd name="T54" fmla="*/ 47 w 56"/>
                  <a:gd name="T55" fmla="*/ 34 h 56"/>
                  <a:gd name="T56" fmla="*/ 10 w 56"/>
                  <a:gd name="T57" fmla="*/ 34 h 56"/>
                  <a:gd name="T58" fmla="*/ 8 w 56"/>
                  <a:gd name="T59" fmla="*/ 34 h 56"/>
                  <a:gd name="T60" fmla="*/ 8 w 56"/>
                  <a:gd name="T61" fmla="*/ 29 h 56"/>
                  <a:gd name="T62" fmla="*/ 8 w 56"/>
                  <a:gd name="T63" fmla="*/ 41 h 56"/>
                  <a:gd name="T64" fmla="*/ 46 w 56"/>
                  <a:gd name="T65" fmla="*/ 41 h 56"/>
                  <a:gd name="T66" fmla="*/ 47 w 56"/>
                  <a:gd name="T67" fmla="*/ 41 h 56"/>
                  <a:gd name="T68" fmla="*/ 49 w 56"/>
                  <a:gd name="T69" fmla="*/ 43 h 56"/>
                  <a:gd name="T70" fmla="*/ 47 w 56"/>
                  <a:gd name="T71" fmla="*/ 45 h 56"/>
                  <a:gd name="T72" fmla="*/ 10 w 56"/>
                  <a:gd name="T73" fmla="*/ 46 h 56"/>
                  <a:gd name="T74" fmla="*/ 8 w 56"/>
                  <a:gd name="T75" fmla="*/ 45 h 56"/>
                  <a:gd name="T76" fmla="*/ 8 w 56"/>
                  <a:gd name="T7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56">
                    <a:moveTo>
                      <a:pt x="7" y="56"/>
                    </a:moveTo>
                    <a:lnTo>
                      <a:pt x="7" y="55"/>
                    </a:lnTo>
                    <a:lnTo>
                      <a:pt x="8" y="52"/>
                    </a:lnTo>
                    <a:lnTo>
                      <a:pt x="8" y="52"/>
                    </a:lnTo>
                    <a:lnTo>
                      <a:pt x="10" y="52"/>
                    </a:lnTo>
                    <a:lnTo>
                      <a:pt x="46" y="52"/>
                    </a:lnTo>
                    <a:lnTo>
                      <a:pt x="47" y="52"/>
                    </a:lnTo>
                    <a:lnTo>
                      <a:pt x="47" y="52"/>
                    </a:lnTo>
                    <a:lnTo>
                      <a:pt x="49" y="53"/>
                    </a:lnTo>
                    <a:lnTo>
                      <a:pt x="49" y="55"/>
                    </a:lnTo>
                    <a:lnTo>
                      <a:pt x="49" y="56"/>
                    </a:lnTo>
                    <a:lnTo>
                      <a:pt x="47" y="56"/>
                    </a:lnTo>
                    <a:lnTo>
                      <a:pt x="56" y="56"/>
                    </a:lnTo>
                    <a:lnTo>
                      <a:pt x="56" y="4"/>
                    </a:lnTo>
                    <a:lnTo>
                      <a:pt x="56" y="3"/>
                    </a:lnTo>
                    <a:lnTo>
                      <a:pt x="54" y="1"/>
                    </a:lnTo>
                    <a:lnTo>
                      <a:pt x="53" y="0"/>
                    </a:lnTo>
                    <a:lnTo>
                      <a:pt x="52" y="0"/>
                    </a:lnTo>
                    <a:lnTo>
                      <a:pt x="18" y="0"/>
                    </a:lnTo>
                    <a:lnTo>
                      <a:pt x="18" y="13"/>
                    </a:lnTo>
                    <a:lnTo>
                      <a:pt x="18" y="15"/>
                    </a:lnTo>
                    <a:lnTo>
                      <a:pt x="17" y="17"/>
                    </a:lnTo>
                    <a:lnTo>
                      <a:pt x="14" y="18"/>
                    </a:lnTo>
                    <a:lnTo>
                      <a:pt x="12" y="18"/>
                    </a:lnTo>
                    <a:lnTo>
                      <a:pt x="0" y="18"/>
                    </a:lnTo>
                    <a:lnTo>
                      <a:pt x="0" y="56"/>
                    </a:lnTo>
                    <a:lnTo>
                      <a:pt x="7" y="56"/>
                    </a:lnTo>
                    <a:lnTo>
                      <a:pt x="7" y="56"/>
                    </a:lnTo>
                    <a:close/>
                    <a:moveTo>
                      <a:pt x="24" y="20"/>
                    </a:moveTo>
                    <a:lnTo>
                      <a:pt x="24" y="18"/>
                    </a:lnTo>
                    <a:lnTo>
                      <a:pt x="24" y="18"/>
                    </a:lnTo>
                    <a:lnTo>
                      <a:pt x="26" y="17"/>
                    </a:lnTo>
                    <a:lnTo>
                      <a:pt x="46" y="17"/>
                    </a:lnTo>
                    <a:lnTo>
                      <a:pt x="47" y="17"/>
                    </a:lnTo>
                    <a:lnTo>
                      <a:pt x="47" y="18"/>
                    </a:lnTo>
                    <a:lnTo>
                      <a:pt x="49" y="18"/>
                    </a:lnTo>
                    <a:lnTo>
                      <a:pt x="49" y="20"/>
                    </a:lnTo>
                    <a:lnTo>
                      <a:pt x="49" y="21"/>
                    </a:lnTo>
                    <a:lnTo>
                      <a:pt x="47" y="22"/>
                    </a:lnTo>
                    <a:lnTo>
                      <a:pt x="47" y="22"/>
                    </a:lnTo>
                    <a:lnTo>
                      <a:pt x="46" y="22"/>
                    </a:lnTo>
                    <a:lnTo>
                      <a:pt x="26" y="22"/>
                    </a:lnTo>
                    <a:lnTo>
                      <a:pt x="25" y="22"/>
                    </a:lnTo>
                    <a:lnTo>
                      <a:pt x="24" y="22"/>
                    </a:lnTo>
                    <a:lnTo>
                      <a:pt x="24" y="21"/>
                    </a:lnTo>
                    <a:lnTo>
                      <a:pt x="24" y="20"/>
                    </a:lnTo>
                    <a:close/>
                    <a:moveTo>
                      <a:pt x="8" y="29"/>
                    </a:moveTo>
                    <a:lnTo>
                      <a:pt x="8" y="29"/>
                    </a:lnTo>
                    <a:lnTo>
                      <a:pt x="10" y="28"/>
                    </a:lnTo>
                    <a:lnTo>
                      <a:pt x="46" y="28"/>
                    </a:lnTo>
                    <a:lnTo>
                      <a:pt x="47" y="29"/>
                    </a:lnTo>
                    <a:lnTo>
                      <a:pt x="47" y="29"/>
                    </a:lnTo>
                    <a:lnTo>
                      <a:pt x="49" y="31"/>
                    </a:lnTo>
                    <a:lnTo>
                      <a:pt x="49" y="32"/>
                    </a:lnTo>
                    <a:lnTo>
                      <a:pt x="47" y="34"/>
                    </a:lnTo>
                    <a:lnTo>
                      <a:pt x="47" y="34"/>
                    </a:lnTo>
                    <a:lnTo>
                      <a:pt x="46" y="34"/>
                    </a:lnTo>
                    <a:lnTo>
                      <a:pt x="10" y="34"/>
                    </a:lnTo>
                    <a:lnTo>
                      <a:pt x="8" y="34"/>
                    </a:lnTo>
                    <a:lnTo>
                      <a:pt x="8" y="34"/>
                    </a:lnTo>
                    <a:lnTo>
                      <a:pt x="7" y="31"/>
                    </a:lnTo>
                    <a:lnTo>
                      <a:pt x="8" y="29"/>
                    </a:lnTo>
                    <a:close/>
                    <a:moveTo>
                      <a:pt x="8" y="41"/>
                    </a:moveTo>
                    <a:lnTo>
                      <a:pt x="8" y="41"/>
                    </a:lnTo>
                    <a:lnTo>
                      <a:pt x="10" y="41"/>
                    </a:lnTo>
                    <a:lnTo>
                      <a:pt x="46" y="41"/>
                    </a:lnTo>
                    <a:lnTo>
                      <a:pt x="47" y="41"/>
                    </a:lnTo>
                    <a:lnTo>
                      <a:pt x="47" y="41"/>
                    </a:lnTo>
                    <a:lnTo>
                      <a:pt x="49" y="42"/>
                    </a:lnTo>
                    <a:lnTo>
                      <a:pt x="49" y="43"/>
                    </a:lnTo>
                    <a:lnTo>
                      <a:pt x="47" y="45"/>
                    </a:lnTo>
                    <a:lnTo>
                      <a:pt x="47" y="45"/>
                    </a:lnTo>
                    <a:lnTo>
                      <a:pt x="46" y="46"/>
                    </a:lnTo>
                    <a:lnTo>
                      <a:pt x="10" y="46"/>
                    </a:lnTo>
                    <a:lnTo>
                      <a:pt x="8" y="45"/>
                    </a:lnTo>
                    <a:lnTo>
                      <a:pt x="8" y="45"/>
                    </a:lnTo>
                    <a:lnTo>
                      <a:pt x="7" y="43"/>
                    </a:lnTo>
                    <a:lnTo>
                      <a:pt x="8" y="4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62"/>
              <p:cNvSpPr>
                <a:spLocks/>
              </p:cNvSpPr>
              <p:nvPr/>
            </p:nvSpPr>
            <p:spPr bwMode="auto">
              <a:xfrm>
                <a:off x="3525838" y="2941638"/>
                <a:ext cx="92075" cy="69850"/>
              </a:xfrm>
              <a:custGeom>
                <a:avLst/>
                <a:gdLst>
                  <a:gd name="T0" fmla="*/ 0 w 42"/>
                  <a:gd name="T1" fmla="*/ 24 h 31"/>
                  <a:gd name="T2" fmla="*/ 1 w 42"/>
                  <a:gd name="T3" fmla="*/ 26 h 31"/>
                  <a:gd name="T4" fmla="*/ 6 w 42"/>
                  <a:gd name="T5" fmla="*/ 28 h 31"/>
                  <a:gd name="T6" fmla="*/ 13 w 42"/>
                  <a:gd name="T7" fmla="*/ 30 h 31"/>
                  <a:gd name="T8" fmla="*/ 21 w 42"/>
                  <a:gd name="T9" fmla="*/ 31 h 31"/>
                  <a:gd name="T10" fmla="*/ 36 w 42"/>
                  <a:gd name="T11" fmla="*/ 28 h 31"/>
                  <a:gd name="T12" fmla="*/ 41 w 42"/>
                  <a:gd name="T13" fmla="*/ 26 h 31"/>
                  <a:gd name="T14" fmla="*/ 42 w 42"/>
                  <a:gd name="T15" fmla="*/ 24 h 31"/>
                  <a:gd name="T16" fmla="*/ 42 w 42"/>
                  <a:gd name="T17" fmla="*/ 22 h 31"/>
                  <a:gd name="T18" fmla="*/ 42 w 42"/>
                  <a:gd name="T19" fmla="*/ 0 h 31"/>
                  <a:gd name="T20" fmla="*/ 0 w 42"/>
                  <a:gd name="T21" fmla="*/ 0 h 31"/>
                  <a:gd name="T22" fmla="*/ 0 w 42"/>
                  <a:gd name="T23" fmla="*/ 22 h 31"/>
                  <a:gd name="T24" fmla="*/ 0 w 42"/>
                  <a:gd name="T25"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31">
                    <a:moveTo>
                      <a:pt x="0" y="24"/>
                    </a:moveTo>
                    <a:cubicBezTo>
                      <a:pt x="1" y="26"/>
                      <a:pt x="1" y="26"/>
                      <a:pt x="1" y="26"/>
                    </a:cubicBezTo>
                    <a:cubicBezTo>
                      <a:pt x="6" y="28"/>
                      <a:pt x="6" y="28"/>
                      <a:pt x="6" y="28"/>
                    </a:cubicBezTo>
                    <a:cubicBezTo>
                      <a:pt x="13" y="30"/>
                      <a:pt x="13" y="30"/>
                      <a:pt x="13" y="30"/>
                    </a:cubicBezTo>
                    <a:cubicBezTo>
                      <a:pt x="15" y="31"/>
                      <a:pt x="18" y="31"/>
                      <a:pt x="21" y="31"/>
                    </a:cubicBezTo>
                    <a:cubicBezTo>
                      <a:pt x="27" y="31"/>
                      <a:pt x="32" y="30"/>
                      <a:pt x="36" y="28"/>
                    </a:cubicBezTo>
                    <a:cubicBezTo>
                      <a:pt x="38" y="28"/>
                      <a:pt x="39" y="27"/>
                      <a:pt x="41" y="26"/>
                    </a:cubicBezTo>
                    <a:cubicBezTo>
                      <a:pt x="41" y="25"/>
                      <a:pt x="41" y="25"/>
                      <a:pt x="42" y="24"/>
                    </a:cubicBezTo>
                    <a:cubicBezTo>
                      <a:pt x="42" y="24"/>
                      <a:pt x="42" y="23"/>
                      <a:pt x="42" y="22"/>
                    </a:cubicBezTo>
                    <a:cubicBezTo>
                      <a:pt x="42" y="0"/>
                      <a:pt x="42" y="0"/>
                      <a:pt x="42" y="0"/>
                    </a:cubicBezTo>
                    <a:cubicBezTo>
                      <a:pt x="0" y="0"/>
                      <a:pt x="0" y="0"/>
                      <a:pt x="0" y="0"/>
                    </a:cubicBezTo>
                    <a:cubicBezTo>
                      <a:pt x="0" y="22"/>
                      <a:pt x="0" y="22"/>
                      <a:pt x="0" y="22"/>
                    </a:cubicBezTo>
                    <a:lnTo>
                      <a:pt x="0" y="2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63"/>
              <p:cNvSpPr>
                <a:spLocks/>
              </p:cNvSpPr>
              <p:nvPr/>
            </p:nvSpPr>
            <p:spPr bwMode="auto">
              <a:xfrm>
                <a:off x="3382963" y="3013075"/>
                <a:ext cx="66675" cy="9525"/>
              </a:xfrm>
              <a:custGeom>
                <a:avLst/>
                <a:gdLst>
                  <a:gd name="T0" fmla="*/ 1 w 42"/>
                  <a:gd name="T1" fmla="*/ 6 h 6"/>
                  <a:gd name="T2" fmla="*/ 3 w 42"/>
                  <a:gd name="T3" fmla="*/ 6 h 6"/>
                  <a:gd name="T4" fmla="*/ 39 w 42"/>
                  <a:gd name="T5" fmla="*/ 6 h 6"/>
                  <a:gd name="T6" fmla="*/ 40 w 42"/>
                  <a:gd name="T7" fmla="*/ 6 h 6"/>
                  <a:gd name="T8" fmla="*/ 40 w 42"/>
                  <a:gd name="T9" fmla="*/ 6 h 6"/>
                  <a:gd name="T10" fmla="*/ 42 w 42"/>
                  <a:gd name="T11" fmla="*/ 4 h 6"/>
                  <a:gd name="T12" fmla="*/ 42 w 42"/>
                  <a:gd name="T13" fmla="*/ 3 h 6"/>
                  <a:gd name="T14" fmla="*/ 40 w 42"/>
                  <a:gd name="T15" fmla="*/ 1 h 6"/>
                  <a:gd name="T16" fmla="*/ 40 w 42"/>
                  <a:gd name="T17" fmla="*/ 1 h 6"/>
                  <a:gd name="T18" fmla="*/ 39 w 42"/>
                  <a:gd name="T19" fmla="*/ 0 h 6"/>
                  <a:gd name="T20" fmla="*/ 3 w 42"/>
                  <a:gd name="T21" fmla="*/ 0 h 6"/>
                  <a:gd name="T22" fmla="*/ 1 w 42"/>
                  <a:gd name="T23" fmla="*/ 1 h 6"/>
                  <a:gd name="T24" fmla="*/ 1 w 42"/>
                  <a:gd name="T25" fmla="*/ 1 h 6"/>
                  <a:gd name="T26" fmla="*/ 0 w 42"/>
                  <a:gd name="T27" fmla="*/ 3 h 6"/>
                  <a:gd name="T28" fmla="*/ 1 w 42"/>
                  <a:gd name="T29" fmla="*/ 6 h 6"/>
                  <a:gd name="T30" fmla="*/ 1 w 42"/>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6">
                    <a:moveTo>
                      <a:pt x="1" y="6"/>
                    </a:moveTo>
                    <a:lnTo>
                      <a:pt x="3" y="6"/>
                    </a:lnTo>
                    <a:lnTo>
                      <a:pt x="39" y="6"/>
                    </a:lnTo>
                    <a:lnTo>
                      <a:pt x="40" y="6"/>
                    </a:lnTo>
                    <a:lnTo>
                      <a:pt x="40" y="6"/>
                    </a:lnTo>
                    <a:lnTo>
                      <a:pt x="42" y="4"/>
                    </a:lnTo>
                    <a:lnTo>
                      <a:pt x="42" y="3"/>
                    </a:lnTo>
                    <a:lnTo>
                      <a:pt x="40" y="1"/>
                    </a:lnTo>
                    <a:lnTo>
                      <a:pt x="40" y="1"/>
                    </a:lnTo>
                    <a:lnTo>
                      <a:pt x="39" y="0"/>
                    </a:lnTo>
                    <a:lnTo>
                      <a:pt x="3" y="0"/>
                    </a:lnTo>
                    <a:lnTo>
                      <a:pt x="1" y="1"/>
                    </a:lnTo>
                    <a:lnTo>
                      <a:pt x="1" y="1"/>
                    </a:lnTo>
                    <a:lnTo>
                      <a:pt x="0" y="3"/>
                    </a:lnTo>
                    <a:lnTo>
                      <a:pt x="1" y="6"/>
                    </a:lnTo>
                    <a:lnTo>
                      <a:pt x="1"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64"/>
              <p:cNvSpPr>
                <a:spLocks/>
              </p:cNvSpPr>
              <p:nvPr/>
            </p:nvSpPr>
            <p:spPr bwMode="auto">
              <a:xfrm>
                <a:off x="3409950" y="2995613"/>
                <a:ext cx="39688" cy="7938"/>
              </a:xfrm>
              <a:custGeom>
                <a:avLst/>
                <a:gdLst>
                  <a:gd name="T0" fmla="*/ 1 w 25"/>
                  <a:gd name="T1" fmla="*/ 5 h 5"/>
                  <a:gd name="T2" fmla="*/ 2 w 25"/>
                  <a:gd name="T3" fmla="*/ 5 h 5"/>
                  <a:gd name="T4" fmla="*/ 22 w 25"/>
                  <a:gd name="T5" fmla="*/ 5 h 5"/>
                  <a:gd name="T6" fmla="*/ 23 w 25"/>
                  <a:gd name="T7" fmla="*/ 5 h 5"/>
                  <a:gd name="T8" fmla="*/ 23 w 25"/>
                  <a:gd name="T9" fmla="*/ 5 h 5"/>
                  <a:gd name="T10" fmla="*/ 25 w 25"/>
                  <a:gd name="T11" fmla="*/ 4 h 5"/>
                  <a:gd name="T12" fmla="*/ 25 w 25"/>
                  <a:gd name="T13" fmla="*/ 3 h 5"/>
                  <a:gd name="T14" fmla="*/ 25 w 25"/>
                  <a:gd name="T15" fmla="*/ 1 h 5"/>
                  <a:gd name="T16" fmla="*/ 23 w 25"/>
                  <a:gd name="T17" fmla="*/ 1 h 5"/>
                  <a:gd name="T18" fmla="*/ 23 w 25"/>
                  <a:gd name="T19" fmla="*/ 0 h 5"/>
                  <a:gd name="T20" fmla="*/ 22 w 25"/>
                  <a:gd name="T21" fmla="*/ 0 h 5"/>
                  <a:gd name="T22" fmla="*/ 2 w 25"/>
                  <a:gd name="T23" fmla="*/ 0 h 5"/>
                  <a:gd name="T24" fmla="*/ 0 w 25"/>
                  <a:gd name="T25" fmla="*/ 1 h 5"/>
                  <a:gd name="T26" fmla="*/ 0 w 25"/>
                  <a:gd name="T27" fmla="*/ 1 h 5"/>
                  <a:gd name="T28" fmla="*/ 0 w 25"/>
                  <a:gd name="T29" fmla="*/ 3 h 5"/>
                  <a:gd name="T30" fmla="*/ 0 w 25"/>
                  <a:gd name="T31" fmla="*/ 4 h 5"/>
                  <a:gd name="T32" fmla="*/ 0 w 25"/>
                  <a:gd name="T33" fmla="*/ 5 h 5"/>
                  <a:gd name="T34" fmla="*/ 1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1" y="5"/>
                    </a:moveTo>
                    <a:lnTo>
                      <a:pt x="2" y="5"/>
                    </a:lnTo>
                    <a:lnTo>
                      <a:pt x="22" y="5"/>
                    </a:lnTo>
                    <a:lnTo>
                      <a:pt x="23" y="5"/>
                    </a:lnTo>
                    <a:lnTo>
                      <a:pt x="23" y="5"/>
                    </a:lnTo>
                    <a:lnTo>
                      <a:pt x="25" y="4"/>
                    </a:lnTo>
                    <a:lnTo>
                      <a:pt x="25" y="3"/>
                    </a:lnTo>
                    <a:lnTo>
                      <a:pt x="25" y="1"/>
                    </a:lnTo>
                    <a:lnTo>
                      <a:pt x="23" y="1"/>
                    </a:lnTo>
                    <a:lnTo>
                      <a:pt x="23" y="0"/>
                    </a:lnTo>
                    <a:lnTo>
                      <a:pt x="22" y="0"/>
                    </a:lnTo>
                    <a:lnTo>
                      <a:pt x="2" y="0"/>
                    </a:lnTo>
                    <a:lnTo>
                      <a:pt x="0" y="1"/>
                    </a:lnTo>
                    <a:lnTo>
                      <a:pt x="0" y="1"/>
                    </a:lnTo>
                    <a:lnTo>
                      <a:pt x="0" y="3"/>
                    </a:lnTo>
                    <a:lnTo>
                      <a:pt x="0" y="4"/>
                    </a:lnTo>
                    <a:lnTo>
                      <a:pt x="0" y="5"/>
                    </a:lnTo>
                    <a:lnTo>
                      <a:pt x="1"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65"/>
              <p:cNvSpPr>
                <a:spLocks/>
              </p:cNvSpPr>
              <p:nvPr/>
            </p:nvSpPr>
            <p:spPr bwMode="auto">
              <a:xfrm>
                <a:off x="3382963" y="3033713"/>
                <a:ext cx="66675" cy="7938"/>
              </a:xfrm>
              <a:custGeom>
                <a:avLst/>
                <a:gdLst>
                  <a:gd name="T0" fmla="*/ 1 w 42"/>
                  <a:gd name="T1" fmla="*/ 4 h 5"/>
                  <a:gd name="T2" fmla="*/ 3 w 42"/>
                  <a:gd name="T3" fmla="*/ 5 h 5"/>
                  <a:gd name="T4" fmla="*/ 39 w 42"/>
                  <a:gd name="T5" fmla="*/ 5 h 5"/>
                  <a:gd name="T6" fmla="*/ 40 w 42"/>
                  <a:gd name="T7" fmla="*/ 4 h 5"/>
                  <a:gd name="T8" fmla="*/ 40 w 42"/>
                  <a:gd name="T9" fmla="*/ 4 h 5"/>
                  <a:gd name="T10" fmla="*/ 42 w 42"/>
                  <a:gd name="T11" fmla="*/ 2 h 5"/>
                  <a:gd name="T12" fmla="*/ 42 w 42"/>
                  <a:gd name="T13" fmla="*/ 1 h 5"/>
                  <a:gd name="T14" fmla="*/ 40 w 42"/>
                  <a:gd name="T15" fmla="*/ 0 h 5"/>
                  <a:gd name="T16" fmla="*/ 40 w 42"/>
                  <a:gd name="T17" fmla="*/ 0 h 5"/>
                  <a:gd name="T18" fmla="*/ 39 w 42"/>
                  <a:gd name="T19" fmla="*/ 0 h 5"/>
                  <a:gd name="T20" fmla="*/ 3 w 42"/>
                  <a:gd name="T21" fmla="*/ 0 h 5"/>
                  <a:gd name="T22" fmla="*/ 1 w 42"/>
                  <a:gd name="T23" fmla="*/ 0 h 5"/>
                  <a:gd name="T24" fmla="*/ 1 w 42"/>
                  <a:gd name="T25" fmla="*/ 0 h 5"/>
                  <a:gd name="T26" fmla="*/ 0 w 42"/>
                  <a:gd name="T27" fmla="*/ 2 h 5"/>
                  <a:gd name="T28" fmla="*/ 1 w 42"/>
                  <a:gd name="T29" fmla="*/ 4 h 5"/>
                  <a:gd name="T30" fmla="*/ 1 w 42"/>
                  <a:gd name="T3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1" y="4"/>
                    </a:moveTo>
                    <a:lnTo>
                      <a:pt x="3" y="5"/>
                    </a:lnTo>
                    <a:lnTo>
                      <a:pt x="39" y="5"/>
                    </a:lnTo>
                    <a:lnTo>
                      <a:pt x="40" y="4"/>
                    </a:lnTo>
                    <a:lnTo>
                      <a:pt x="40" y="4"/>
                    </a:lnTo>
                    <a:lnTo>
                      <a:pt x="42" y="2"/>
                    </a:lnTo>
                    <a:lnTo>
                      <a:pt x="42" y="1"/>
                    </a:lnTo>
                    <a:lnTo>
                      <a:pt x="40" y="0"/>
                    </a:lnTo>
                    <a:lnTo>
                      <a:pt x="40" y="0"/>
                    </a:lnTo>
                    <a:lnTo>
                      <a:pt x="39" y="0"/>
                    </a:lnTo>
                    <a:lnTo>
                      <a:pt x="3" y="0"/>
                    </a:lnTo>
                    <a:lnTo>
                      <a:pt x="1" y="0"/>
                    </a:lnTo>
                    <a:lnTo>
                      <a:pt x="1" y="0"/>
                    </a:lnTo>
                    <a:lnTo>
                      <a:pt x="0" y="2"/>
                    </a:lnTo>
                    <a:lnTo>
                      <a:pt x="1" y="4"/>
                    </a:lnTo>
                    <a:lnTo>
                      <a:pt x="1"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66"/>
              <p:cNvSpPr>
                <a:spLocks/>
              </p:cNvSpPr>
              <p:nvPr/>
            </p:nvSpPr>
            <p:spPr bwMode="auto">
              <a:xfrm>
                <a:off x="3382963" y="3057525"/>
                <a:ext cx="63500" cy="1588"/>
              </a:xfrm>
              <a:custGeom>
                <a:avLst/>
                <a:gdLst>
                  <a:gd name="T0" fmla="*/ 1 w 40"/>
                  <a:gd name="T1" fmla="*/ 0 h 1"/>
                  <a:gd name="T2" fmla="*/ 1 w 40"/>
                  <a:gd name="T3" fmla="*/ 1 h 1"/>
                  <a:gd name="T4" fmla="*/ 3 w 40"/>
                  <a:gd name="T5" fmla="*/ 1 h 1"/>
                  <a:gd name="T6" fmla="*/ 39 w 40"/>
                  <a:gd name="T7" fmla="*/ 1 h 1"/>
                  <a:gd name="T8" fmla="*/ 40 w 40"/>
                  <a:gd name="T9" fmla="*/ 1 h 1"/>
                  <a:gd name="T10" fmla="*/ 40 w 40"/>
                  <a:gd name="T11" fmla="*/ 0 h 1"/>
                  <a:gd name="T12" fmla="*/ 40 w 40"/>
                  <a:gd name="T13" fmla="*/ 0 h 1"/>
                  <a:gd name="T14" fmla="*/ 0 w 40"/>
                  <a:gd name="T15" fmla="*/ 0 h 1"/>
                  <a:gd name="T16" fmla="*/ 1 w 40"/>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
                    <a:moveTo>
                      <a:pt x="1" y="0"/>
                    </a:moveTo>
                    <a:lnTo>
                      <a:pt x="1" y="1"/>
                    </a:lnTo>
                    <a:lnTo>
                      <a:pt x="3" y="1"/>
                    </a:lnTo>
                    <a:lnTo>
                      <a:pt x="39" y="1"/>
                    </a:lnTo>
                    <a:lnTo>
                      <a:pt x="40" y="1"/>
                    </a:lnTo>
                    <a:lnTo>
                      <a:pt x="40" y="0"/>
                    </a:lnTo>
                    <a:lnTo>
                      <a:pt x="40" y="0"/>
                    </a:lnTo>
                    <a:lnTo>
                      <a:pt x="0" y="0"/>
                    </a:lnTo>
                    <a:lnTo>
                      <a:pt x="1"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67"/>
              <p:cNvSpPr>
                <a:spLocks/>
              </p:cNvSpPr>
              <p:nvPr/>
            </p:nvSpPr>
            <p:spPr bwMode="auto">
              <a:xfrm>
                <a:off x="3382963" y="3051175"/>
                <a:ext cx="66675" cy="6350"/>
              </a:xfrm>
              <a:custGeom>
                <a:avLst/>
                <a:gdLst>
                  <a:gd name="T0" fmla="*/ 42 w 42"/>
                  <a:gd name="T1" fmla="*/ 3 h 4"/>
                  <a:gd name="T2" fmla="*/ 42 w 42"/>
                  <a:gd name="T3" fmla="*/ 1 h 4"/>
                  <a:gd name="T4" fmla="*/ 40 w 42"/>
                  <a:gd name="T5" fmla="*/ 0 h 4"/>
                  <a:gd name="T6" fmla="*/ 40 w 42"/>
                  <a:gd name="T7" fmla="*/ 0 h 4"/>
                  <a:gd name="T8" fmla="*/ 39 w 42"/>
                  <a:gd name="T9" fmla="*/ 0 h 4"/>
                  <a:gd name="T10" fmla="*/ 3 w 42"/>
                  <a:gd name="T11" fmla="*/ 0 h 4"/>
                  <a:gd name="T12" fmla="*/ 1 w 42"/>
                  <a:gd name="T13" fmla="*/ 0 h 4"/>
                  <a:gd name="T14" fmla="*/ 1 w 42"/>
                  <a:gd name="T15" fmla="*/ 0 h 4"/>
                  <a:gd name="T16" fmla="*/ 0 w 42"/>
                  <a:gd name="T17" fmla="*/ 3 h 4"/>
                  <a:gd name="T18" fmla="*/ 0 w 42"/>
                  <a:gd name="T19" fmla="*/ 4 h 4"/>
                  <a:gd name="T20" fmla="*/ 0 w 42"/>
                  <a:gd name="T21" fmla="*/ 4 h 4"/>
                  <a:gd name="T22" fmla="*/ 40 w 42"/>
                  <a:gd name="T23" fmla="*/ 4 h 4"/>
                  <a:gd name="T24" fmla="*/ 42 w 42"/>
                  <a:gd name="T25" fmla="*/ 4 h 4"/>
                  <a:gd name="T26" fmla="*/ 42 w 42"/>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
                    <a:moveTo>
                      <a:pt x="42" y="3"/>
                    </a:moveTo>
                    <a:lnTo>
                      <a:pt x="42" y="1"/>
                    </a:lnTo>
                    <a:lnTo>
                      <a:pt x="40" y="0"/>
                    </a:lnTo>
                    <a:lnTo>
                      <a:pt x="40" y="0"/>
                    </a:lnTo>
                    <a:lnTo>
                      <a:pt x="39" y="0"/>
                    </a:lnTo>
                    <a:lnTo>
                      <a:pt x="3" y="0"/>
                    </a:lnTo>
                    <a:lnTo>
                      <a:pt x="1" y="0"/>
                    </a:lnTo>
                    <a:lnTo>
                      <a:pt x="1" y="0"/>
                    </a:lnTo>
                    <a:lnTo>
                      <a:pt x="0" y="3"/>
                    </a:lnTo>
                    <a:lnTo>
                      <a:pt x="0" y="4"/>
                    </a:lnTo>
                    <a:lnTo>
                      <a:pt x="0" y="4"/>
                    </a:lnTo>
                    <a:lnTo>
                      <a:pt x="40" y="4"/>
                    </a:lnTo>
                    <a:lnTo>
                      <a:pt x="42" y="4"/>
                    </a:lnTo>
                    <a:lnTo>
                      <a:pt x="42" y="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68"/>
              <p:cNvSpPr>
                <a:spLocks/>
              </p:cNvSpPr>
              <p:nvPr/>
            </p:nvSpPr>
            <p:spPr bwMode="auto">
              <a:xfrm>
                <a:off x="3362325" y="2959100"/>
                <a:ext cx="106363" cy="98425"/>
              </a:xfrm>
              <a:custGeom>
                <a:avLst/>
                <a:gdLst>
                  <a:gd name="T0" fmla="*/ 66 w 67"/>
                  <a:gd name="T1" fmla="*/ 5 h 62"/>
                  <a:gd name="T2" fmla="*/ 65 w 67"/>
                  <a:gd name="T3" fmla="*/ 3 h 62"/>
                  <a:gd name="T4" fmla="*/ 63 w 67"/>
                  <a:gd name="T5" fmla="*/ 2 h 62"/>
                  <a:gd name="T6" fmla="*/ 60 w 67"/>
                  <a:gd name="T7" fmla="*/ 0 h 62"/>
                  <a:gd name="T8" fmla="*/ 21 w 67"/>
                  <a:gd name="T9" fmla="*/ 0 h 62"/>
                  <a:gd name="T10" fmla="*/ 0 w 67"/>
                  <a:gd name="T11" fmla="*/ 21 h 62"/>
                  <a:gd name="T12" fmla="*/ 0 w 67"/>
                  <a:gd name="T13" fmla="*/ 62 h 62"/>
                  <a:gd name="T14" fmla="*/ 6 w 67"/>
                  <a:gd name="T15" fmla="*/ 62 h 62"/>
                  <a:gd name="T16" fmla="*/ 6 w 67"/>
                  <a:gd name="T17" fmla="*/ 24 h 62"/>
                  <a:gd name="T18" fmla="*/ 18 w 67"/>
                  <a:gd name="T19" fmla="*/ 24 h 62"/>
                  <a:gd name="T20" fmla="*/ 20 w 67"/>
                  <a:gd name="T21" fmla="*/ 24 h 62"/>
                  <a:gd name="T22" fmla="*/ 23 w 67"/>
                  <a:gd name="T23" fmla="*/ 23 h 62"/>
                  <a:gd name="T24" fmla="*/ 24 w 67"/>
                  <a:gd name="T25" fmla="*/ 21 h 62"/>
                  <a:gd name="T26" fmla="*/ 24 w 67"/>
                  <a:gd name="T27" fmla="*/ 19 h 62"/>
                  <a:gd name="T28" fmla="*/ 24 w 67"/>
                  <a:gd name="T29" fmla="*/ 6 h 62"/>
                  <a:gd name="T30" fmla="*/ 58 w 67"/>
                  <a:gd name="T31" fmla="*/ 6 h 62"/>
                  <a:gd name="T32" fmla="*/ 59 w 67"/>
                  <a:gd name="T33" fmla="*/ 6 h 62"/>
                  <a:gd name="T34" fmla="*/ 60 w 67"/>
                  <a:gd name="T35" fmla="*/ 7 h 62"/>
                  <a:gd name="T36" fmla="*/ 62 w 67"/>
                  <a:gd name="T37" fmla="*/ 9 h 62"/>
                  <a:gd name="T38" fmla="*/ 62 w 67"/>
                  <a:gd name="T39" fmla="*/ 10 h 62"/>
                  <a:gd name="T40" fmla="*/ 62 w 67"/>
                  <a:gd name="T41" fmla="*/ 62 h 62"/>
                  <a:gd name="T42" fmla="*/ 67 w 67"/>
                  <a:gd name="T43" fmla="*/ 62 h 62"/>
                  <a:gd name="T44" fmla="*/ 67 w 67"/>
                  <a:gd name="T45" fmla="*/ 7 h 62"/>
                  <a:gd name="T46" fmla="*/ 66 w 67"/>
                  <a:gd name="T47"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2">
                    <a:moveTo>
                      <a:pt x="66" y="5"/>
                    </a:moveTo>
                    <a:lnTo>
                      <a:pt x="65" y="3"/>
                    </a:lnTo>
                    <a:lnTo>
                      <a:pt x="63" y="2"/>
                    </a:lnTo>
                    <a:lnTo>
                      <a:pt x="60" y="0"/>
                    </a:lnTo>
                    <a:lnTo>
                      <a:pt x="21" y="0"/>
                    </a:lnTo>
                    <a:lnTo>
                      <a:pt x="0" y="21"/>
                    </a:lnTo>
                    <a:lnTo>
                      <a:pt x="0" y="62"/>
                    </a:lnTo>
                    <a:lnTo>
                      <a:pt x="6" y="62"/>
                    </a:lnTo>
                    <a:lnTo>
                      <a:pt x="6" y="24"/>
                    </a:lnTo>
                    <a:lnTo>
                      <a:pt x="18" y="24"/>
                    </a:lnTo>
                    <a:lnTo>
                      <a:pt x="20" y="24"/>
                    </a:lnTo>
                    <a:lnTo>
                      <a:pt x="23" y="23"/>
                    </a:lnTo>
                    <a:lnTo>
                      <a:pt x="24" y="21"/>
                    </a:lnTo>
                    <a:lnTo>
                      <a:pt x="24" y="19"/>
                    </a:lnTo>
                    <a:lnTo>
                      <a:pt x="24" y="6"/>
                    </a:lnTo>
                    <a:lnTo>
                      <a:pt x="58" y="6"/>
                    </a:lnTo>
                    <a:lnTo>
                      <a:pt x="59" y="6"/>
                    </a:lnTo>
                    <a:lnTo>
                      <a:pt x="60" y="7"/>
                    </a:lnTo>
                    <a:lnTo>
                      <a:pt x="62" y="9"/>
                    </a:lnTo>
                    <a:lnTo>
                      <a:pt x="62" y="10"/>
                    </a:lnTo>
                    <a:lnTo>
                      <a:pt x="62" y="62"/>
                    </a:lnTo>
                    <a:lnTo>
                      <a:pt x="67" y="62"/>
                    </a:lnTo>
                    <a:lnTo>
                      <a:pt x="67" y="7"/>
                    </a:lnTo>
                    <a:lnTo>
                      <a:pt x="66"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169"/>
              <p:cNvSpPr>
                <a:spLocks noChangeArrowheads="1"/>
              </p:cNvSpPr>
              <p:nvPr/>
            </p:nvSpPr>
            <p:spPr bwMode="auto">
              <a:xfrm>
                <a:off x="3411538" y="3375025"/>
                <a:ext cx="195263" cy="666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93"/>
              <p:cNvSpPr>
                <a:spLocks noEditPoints="1"/>
              </p:cNvSpPr>
              <p:nvPr/>
            </p:nvSpPr>
            <p:spPr bwMode="auto">
              <a:xfrm>
                <a:off x="3276600" y="2284413"/>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4" name="Rectangle 212"/>
            <p:cNvSpPr>
              <a:spLocks noChangeArrowheads="1"/>
            </p:cNvSpPr>
            <p:nvPr/>
          </p:nvSpPr>
          <p:spPr bwMode="auto">
            <a:xfrm>
              <a:off x="1731071" y="3236788"/>
              <a:ext cx="746125" cy="4810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14"/>
            <p:cNvSpPr>
              <a:spLocks noEditPoints="1"/>
            </p:cNvSpPr>
            <p:nvPr/>
          </p:nvSpPr>
          <p:spPr bwMode="auto">
            <a:xfrm>
              <a:off x="1702496" y="3209801"/>
              <a:ext cx="796925" cy="612775"/>
            </a:xfrm>
            <a:custGeom>
              <a:avLst/>
              <a:gdLst>
                <a:gd name="T0" fmla="*/ 348 w 359"/>
                <a:gd name="T1" fmla="*/ 0 h 276"/>
                <a:gd name="T2" fmla="*/ 12 w 359"/>
                <a:gd name="T3" fmla="*/ 0 h 276"/>
                <a:gd name="T4" fmla="*/ 0 w 359"/>
                <a:gd name="T5" fmla="*/ 10 h 276"/>
                <a:gd name="T6" fmla="*/ 0 w 359"/>
                <a:gd name="T7" fmla="*/ 229 h 276"/>
                <a:gd name="T8" fmla="*/ 12 w 359"/>
                <a:gd name="T9" fmla="*/ 239 h 276"/>
                <a:gd name="T10" fmla="*/ 123 w 359"/>
                <a:gd name="T11" fmla="*/ 239 h 276"/>
                <a:gd name="T12" fmla="*/ 123 w 359"/>
                <a:gd name="T13" fmla="*/ 255 h 276"/>
                <a:gd name="T14" fmla="*/ 98 w 359"/>
                <a:gd name="T15" fmla="*/ 276 h 276"/>
                <a:gd name="T16" fmla="*/ 268 w 359"/>
                <a:gd name="T17" fmla="*/ 276 h 276"/>
                <a:gd name="T18" fmla="*/ 244 w 359"/>
                <a:gd name="T19" fmla="*/ 255 h 276"/>
                <a:gd name="T20" fmla="*/ 244 w 359"/>
                <a:gd name="T21" fmla="*/ 239 h 276"/>
                <a:gd name="T22" fmla="*/ 348 w 359"/>
                <a:gd name="T23" fmla="*/ 239 h 276"/>
                <a:gd name="T24" fmla="*/ 359 w 359"/>
                <a:gd name="T25" fmla="*/ 229 h 276"/>
                <a:gd name="T26" fmla="*/ 359 w 359"/>
                <a:gd name="T27" fmla="*/ 10 h 276"/>
                <a:gd name="T28" fmla="*/ 348 w 359"/>
                <a:gd name="T29" fmla="*/ 0 h 276"/>
                <a:gd name="T30" fmla="*/ 339 w 359"/>
                <a:gd name="T31" fmla="*/ 212 h 276"/>
                <a:gd name="T32" fmla="*/ 329 w 359"/>
                <a:gd name="T33" fmla="*/ 221 h 276"/>
                <a:gd name="T34" fmla="*/ 31 w 359"/>
                <a:gd name="T35" fmla="*/ 221 h 276"/>
                <a:gd name="T36" fmla="*/ 21 w 359"/>
                <a:gd name="T37" fmla="*/ 212 h 276"/>
                <a:gd name="T38" fmla="*/ 21 w 359"/>
                <a:gd name="T39" fmla="*/ 27 h 276"/>
                <a:gd name="T40" fmla="*/ 31 w 359"/>
                <a:gd name="T41" fmla="*/ 18 h 276"/>
                <a:gd name="T42" fmla="*/ 329 w 359"/>
                <a:gd name="T43" fmla="*/ 18 h 276"/>
                <a:gd name="T44" fmla="*/ 339 w 359"/>
                <a:gd name="T45" fmla="*/ 27 h 276"/>
                <a:gd name="T46" fmla="*/ 339 w 359"/>
                <a:gd name="T47" fmla="*/ 212 h 276"/>
                <a:gd name="T48" fmla="*/ 339 w 359"/>
                <a:gd name="T49" fmla="*/ 21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9" h="276">
                  <a:moveTo>
                    <a:pt x="348" y="0"/>
                  </a:moveTo>
                  <a:cubicBezTo>
                    <a:pt x="12" y="0"/>
                    <a:pt x="12" y="0"/>
                    <a:pt x="12" y="0"/>
                  </a:cubicBezTo>
                  <a:cubicBezTo>
                    <a:pt x="6" y="0"/>
                    <a:pt x="0" y="4"/>
                    <a:pt x="0" y="10"/>
                  </a:cubicBezTo>
                  <a:cubicBezTo>
                    <a:pt x="0" y="229"/>
                    <a:pt x="0" y="229"/>
                    <a:pt x="0" y="229"/>
                  </a:cubicBezTo>
                  <a:cubicBezTo>
                    <a:pt x="0" y="234"/>
                    <a:pt x="6" y="239"/>
                    <a:pt x="12" y="239"/>
                  </a:cubicBezTo>
                  <a:cubicBezTo>
                    <a:pt x="123" y="239"/>
                    <a:pt x="123" y="239"/>
                    <a:pt x="123" y="239"/>
                  </a:cubicBezTo>
                  <a:cubicBezTo>
                    <a:pt x="123" y="255"/>
                    <a:pt x="123" y="255"/>
                    <a:pt x="123" y="255"/>
                  </a:cubicBezTo>
                  <a:cubicBezTo>
                    <a:pt x="98" y="276"/>
                    <a:pt x="98" y="276"/>
                    <a:pt x="98" y="276"/>
                  </a:cubicBezTo>
                  <a:cubicBezTo>
                    <a:pt x="268" y="276"/>
                    <a:pt x="268" y="276"/>
                    <a:pt x="268" y="276"/>
                  </a:cubicBezTo>
                  <a:cubicBezTo>
                    <a:pt x="244" y="255"/>
                    <a:pt x="244" y="255"/>
                    <a:pt x="244" y="255"/>
                  </a:cubicBezTo>
                  <a:cubicBezTo>
                    <a:pt x="244" y="239"/>
                    <a:pt x="244" y="239"/>
                    <a:pt x="244" y="239"/>
                  </a:cubicBezTo>
                  <a:cubicBezTo>
                    <a:pt x="348" y="239"/>
                    <a:pt x="348" y="239"/>
                    <a:pt x="348" y="239"/>
                  </a:cubicBezTo>
                  <a:cubicBezTo>
                    <a:pt x="354" y="239"/>
                    <a:pt x="359" y="234"/>
                    <a:pt x="359" y="229"/>
                  </a:cubicBezTo>
                  <a:cubicBezTo>
                    <a:pt x="359" y="10"/>
                    <a:pt x="359" y="10"/>
                    <a:pt x="359" y="10"/>
                  </a:cubicBezTo>
                  <a:cubicBezTo>
                    <a:pt x="359" y="4"/>
                    <a:pt x="354" y="0"/>
                    <a:pt x="348" y="0"/>
                  </a:cubicBezTo>
                  <a:close/>
                  <a:moveTo>
                    <a:pt x="339" y="212"/>
                  </a:moveTo>
                  <a:cubicBezTo>
                    <a:pt x="339" y="217"/>
                    <a:pt x="335" y="221"/>
                    <a:pt x="329" y="221"/>
                  </a:cubicBezTo>
                  <a:cubicBezTo>
                    <a:pt x="31" y="221"/>
                    <a:pt x="31" y="221"/>
                    <a:pt x="31" y="221"/>
                  </a:cubicBezTo>
                  <a:cubicBezTo>
                    <a:pt x="25" y="221"/>
                    <a:pt x="21" y="217"/>
                    <a:pt x="21" y="212"/>
                  </a:cubicBezTo>
                  <a:cubicBezTo>
                    <a:pt x="21" y="27"/>
                    <a:pt x="21" y="27"/>
                    <a:pt x="21" y="27"/>
                  </a:cubicBezTo>
                  <a:cubicBezTo>
                    <a:pt x="21" y="22"/>
                    <a:pt x="25" y="18"/>
                    <a:pt x="31" y="18"/>
                  </a:cubicBezTo>
                  <a:cubicBezTo>
                    <a:pt x="329" y="18"/>
                    <a:pt x="329" y="18"/>
                    <a:pt x="329" y="18"/>
                  </a:cubicBezTo>
                  <a:cubicBezTo>
                    <a:pt x="335" y="18"/>
                    <a:pt x="339" y="22"/>
                    <a:pt x="339" y="27"/>
                  </a:cubicBezTo>
                  <a:cubicBezTo>
                    <a:pt x="339" y="212"/>
                    <a:pt x="339" y="212"/>
                    <a:pt x="339" y="212"/>
                  </a:cubicBezTo>
                  <a:cubicBezTo>
                    <a:pt x="339" y="212"/>
                    <a:pt x="339" y="212"/>
                    <a:pt x="339" y="212"/>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9" name="Group 388"/>
          <p:cNvGrpSpPr/>
          <p:nvPr/>
        </p:nvGrpSpPr>
        <p:grpSpPr>
          <a:xfrm>
            <a:off x="1300172" y="3927350"/>
            <a:ext cx="1828800" cy="2728674"/>
            <a:chOff x="1300172" y="3927350"/>
            <a:chExt cx="1828800" cy="2728674"/>
          </a:xfrm>
        </p:grpSpPr>
        <p:sp>
          <p:nvSpPr>
            <p:cNvPr id="6" name="TextBox 5"/>
            <p:cNvSpPr txBox="1"/>
            <p:nvPr/>
          </p:nvSpPr>
          <p:spPr>
            <a:xfrm>
              <a:off x="1300172" y="5446462"/>
              <a:ext cx="1828800" cy="1209562"/>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Loosely coupled components</a:t>
              </a:r>
            </a:p>
          </p:txBody>
        </p:sp>
        <p:cxnSp>
          <p:nvCxnSpPr>
            <p:cNvPr id="3" name="Straight Arrow Connector 2"/>
            <p:cNvCxnSpPr/>
            <p:nvPr/>
          </p:nvCxnSpPr>
          <p:spPr>
            <a:xfrm>
              <a:off x="2107309" y="3927350"/>
              <a:ext cx="26077" cy="389227"/>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1" name="Freeform 109"/>
            <p:cNvSpPr>
              <a:spLocks noEditPoints="1"/>
            </p:cNvSpPr>
            <p:nvPr/>
          </p:nvSpPr>
          <p:spPr bwMode="auto">
            <a:xfrm>
              <a:off x="2381328" y="4611742"/>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110"/>
            <p:cNvSpPr>
              <a:spLocks noEditPoints="1"/>
            </p:cNvSpPr>
            <p:nvPr/>
          </p:nvSpPr>
          <p:spPr bwMode="auto">
            <a:xfrm>
              <a:off x="2497595" y="4771259"/>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111"/>
            <p:cNvSpPr>
              <a:spLocks noEditPoints="1"/>
            </p:cNvSpPr>
            <p:nvPr/>
          </p:nvSpPr>
          <p:spPr bwMode="auto">
            <a:xfrm>
              <a:off x="2375357" y="5212056"/>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112"/>
            <p:cNvSpPr>
              <a:spLocks noEditPoints="1"/>
            </p:cNvSpPr>
            <p:nvPr/>
          </p:nvSpPr>
          <p:spPr bwMode="auto">
            <a:xfrm>
              <a:off x="2452856" y="4941888"/>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3" name="Group 382"/>
            <p:cNvGrpSpPr/>
            <p:nvPr/>
          </p:nvGrpSpPr>
          <p:grpSpPr>
            <a:xfrm>
              <a:off x="1766902" y="4991182"/>
              <a:ext cx="155575" cy="190500"/>
              <a:chOff x="2833697" y="4784581"/>
              <a:chExt cx="155575" cy="190500"/>
            </a:xfrm>
          </p:grpSpPr>
          <p:sp>
            <p:nvSpPr>
              <p:cNvPr id="326" name="Freeform 114"/>
              <p:cNvSpPr>
                <a:spLocks/>
              </p:cNvSpPr>
              <p:nvPr/>
            </p:nvSpPr>
            <p:spPr bwMode="auto">
              <a:xfrm>
                <a:off x="2862272" y="4862369"/>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115"/>
              <p:cNvSpPr>
                <a:spLocks/>
              </p:cNvSpPr>
              <p:nvPr/>
            </p:nvSpPr>
            <p:spPr bwMode="auto">
              <a:xfrm>
                <a:off x="2901959" y="4836969"/>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116"/>
              <p:cNvSpPr>
                <a:spLocks/>
              </p:cNvSpPr>
              <p:nvPr/>
            </p:nvSpPr>
            <p:spPr bwMode="auto">
              <a:xfrm>
                <a:off x="2862272" y="4890944"/>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117"/>
              <p:cNvSpPr>
                <a:spLocks/>
              </p:cNvSpPr>
              <p:nvPr/>
            </p:nvSpPr>
            <p:spPr bwMode="auto">
              <a:xfrm>
                <a:off x="2862272" y="4917931"/>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118"/>
              <p:cNvSpPr>
                <a:spLocks noEditPoints="1"/>
              </p:cNvSpPr>
              <p:nvPr/>
            </p:nvSpPr>
            <p:spPr bwMode="auto">
              <a:xfrm>
                <a:off x="2833697" y="4784581"/>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4" name="Group 383"/>
            <p:cNvGrpSpPr/>
            <p:nvPr/>
          </p:nvGrpSpPr>
          <p:grpSpPr>
            <a:xfrm>
              <a:off x="2127639" y="4556847"/>
              <a:ext cx="111125" cy="133350"/>
              <a:chOff x="3300422" y="4609956"/>
              <a:chExt cx="111125" cy="133350"/>
            </a:xfrm>
          </p:grpSpPr>
          <p:sp>
            <p:nvSpPr>
              <p:cNvPr id="331" name="Freeform 119"/>
              <p:cNvSpPr>
                <a:spLocks/>
              </p:cNvSpPr>
              <p:nvPr/>
            </p:nvSpPr>
            <p:spPr bwMode="auto">
              <a:xfrm>
                <a:off x="3322647" y="4663931"/>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120"/>
              <p:cNvSpPr>
                <a:spLocks/>
              </p:cNvSpPr>
              <p:nvPr/>
            </p:nvSpPr>
            <p:spPr bwMode="auto">
              <a:xfrm>
                <a:off x="3349634" y="4646469"/>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121"/>
              <p:cNvSpPr>
                <a:spLocks/>
              </p:cNvSpPr>
              <p:nvPr/>
            </p:nvSpPr>
            <p:spPr bwMode="auto">
              <a:xfrm>
                <a:off x="3322647" y="4684569"/>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122"/>
              <p:cNvSpPr>
                <a:spLocks/>
              </p:cNvSpPr>
              <p:nvPr/>
            </p:nvSpPr>
            <p:spPr bwMode="auto">
              <a:xfrm>
                <a:off x="3322647" y="4703619"/>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123"/>
              <p:cNvSpPr>
                <a:spLocks noEditPoints="1"/>
              </p:cNvSpPr>
              <p:nvPr/>
            </p:nvSpPr>
            <p:spPr bwMode="auto">
              <a:xfrm>
                <a:off x="3300422" y="4609956"/>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6" name="Group 385"/>
            <p:cNvGrpSpPr/>
            <p:nvPr/>
          </p:nvGrpSpPr>
          <p:grpSpPr>
            <a:xfrm>
              <a:off x="2042601" y="4857202"/>
              <a:ext cx="209550" cy="206375"/>
              <a:chOff x="3036897" y="4681394"/>
              <a:chExt cx="209550" cy="206375"/>
            </a:xfrm>
          </p:grpSpPr>
          <p:sp>
            <p:nvSpPr>
              <p:cNvPr id="336" name="Freeform 124"/>
              <p:cNvSpPr>
                <a:spLocks/>
              </p:cNvSpPr>
              <p:nvPr/>
            </p:nvSpPr>
            <p:spPr bwMode="auto">
              <a:xfrm>
                <a:off x="3036897"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125"/>
              <p:cNvSpPr>
                <a:spLocks/>
              </p:cNvSpPr>
              <p:nvPr/>
            </p:nvSpPr>
            <p:spPr bwMode="auto">
              <a:xfrm>
                <a:off x="3092459" y="4714731"/>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126"/>
              <p:cNvSpPr>
                <a:spLocks/>
              </p:cNvSpPr>
              <p:nvPr/>
            </p:nvSpPr>
            <p:spPr bwMode="auto">
              <a:xfrm>
                <a:off x="3041659"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27"/>
              <p:cNvSpPr>
                <a:spLocks/>
              </p:cNvSpPr>
              <p:nvPr/>
            </p:nvSpPr>
            <p:spPr bwMode="auto">
              <a:xfrm>
                <a:off x="3149609"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128"/>
              <p:cNvSpPr>
                <a:spLocks/>
              </p:cNvSpPr>
              <p:nvPr/>
            </p:nvSpPr>
            <p:spPr bwMode="auto">
              <a:xfrm>
                <a:off x="3205172" y="4714731"/>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129"/>
              <p:cNvSpPr>
                <a:spLocks/>
              </p:cNvSpPr>
              <p:nvPr/>
            </p:nvSpPr>
            <p:spPr bwMode="auto">
              <a:xfrm>
                <a:off x="3152784"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130"/>
              <p:cNvSpPr>
                <a:spLocks/>
              </p:cNvSpPr>
              <p:nvPr/>
            </p:nvSpPr>
            <p:spPr bwMode="auto">
              <a:xfrm>
                <a:off x="3092459" y="4813156"/>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131"/>
              <p:cNvSpPr>
                <a:spLocks/>
              </p:cNvSpPr>
              <p:nvPr/>
            </p:nvSpPr>
            <p:spPr bwMode="auto">
              <a:xfrm>
                <a:off x="3149609" y="4813156"/>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132"/>
              <p:cNvSpPr>
                <a:spLocks/>
              </p:cNvSpPr>
              <p:nvPr/>
            </p:nvSpPr>
            <p:spPr bwMode="auto">
              <a:xfrm>
                <a:off x="3097222" y="4776644"/>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7" name="Group 386"/>
            <p:cNvGrpSpPr/>
            <p:nvPr/>
          </p:nvGrpSpPr>
          <p:grpSpPr>
            <a:xfrm>
              <a:off x="1980688" y="5301500"/>
              <a:ext cx="182563" cy="104775"/>
              <a:chOff x="3041659" y="4935394"/>
              <a:chExt cx="182563" cy="104775"/>
            </a:xfrm>
          </p:grpSpPr>
          <p:sp>
            <p:nvSpPr>
              <p:cNvPr id="345" name="Freeform 133"/>
              <p:cNvSpPr>
                <a:spLocks/>
              </p:cNvSpPr>
              <p:nvPr/>
            </p:nvSpPr>
            <p:spPr bwMode="auto">
              <a:xfrm>
                <a:off x="30464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134"/>
              <p:cNvSpPr>
                <a:spLocks noEditPoints="1"/>
              </p:cNvSpPr>
              <p:nvPr/>
            </p:nvSpPr>
            <p:spPr bwMode="auto">
              <a:xfrm>
                <a:off x="3079759" y="4935394"/>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135"/>
              <p:cNvSpPr>
                <a:spLocks/>
              </p:cNvSpPr>
              <p:nvPr/>
            </p:nvSpPr>
            <p:spPr bwMode="auto">
              <a:xfrm>
                <a:off x="31226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36"/>
              <p:cNvSpPr>
                <a:spLocks noEditPoints="1"/>
              </p:cNvSpPr>
              <p:nvPr/>
            </p:nvSpPr>
            <p:spPr bwMode="auto">
              <a:xfrm>
                <a:off x="3041659" y="4995719"/>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137"/>
              <p:cNvSpPr>
                <a:spLocks/>
              </p:cNvSpPr>
              <p:nvPr/>
            </p:nvSpPr>
            <p:spPr bwMode="auto">
              <a:xfrm>
                <a:off x="3084522" y="4995719"/>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38"/>
              <p:cNvSpPr>
                <a:spLocks noEditPoints="1"/>
              </p:cNvSpPr>
              <p:nvPr/>
            </p:nvSpPr>
            <p:spPr bwMode="auto">
              <a:xfrm>
                <a:off x="3117859" y="4995719"/>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142"/>
              <p:cNvSpPr>
                <a:spLocks/>
              </p:cNvSpPr>
              <p:nvPr/>
            </p:nvSpPr>
            <p:spPr bwMode="auto">
              <a:xfrm>
                <a:off x="3195647" y="4935394"/>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143"/>
              <p:cNvSpPr>
                <a:spLocks noEditPoints="1"/>
              </p:cNvSpPr>
              <p:nvPr/>
            </p:nvSpPr>
            <p:spPr bwMode="auto">
              <a:xfrm>
                <a:off x="3194059" y="4995719"/>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145"/>
              <p:cNvSpPr>
                <a:spLocks noEditPoints="1"/>
              </p:cNvSpPr>
              <p:nvPr/>
            </p:nvSpPr>
            <p:spPr bwMode="auto">
              <a:xfrm>
                <a:off x="3152784" y="4935394"/>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146"/>
              <p:cNvSpPr>
                <a:spLocks/>
              </p:cNvSpPr>
              <p:nvPr/>
            </p:nvSpPr>
            <p:spPr bwMode="auto">
              <a:xfrm>
                <a:off x="3157547" y="4995719"/>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2" name="Freeform 193"/>
            <p:cNvSpPr>
              <a:spLocks noEditPoints="1"/>
            </p:cNvSpPr>
            <p:nvPr/>
          </p:nvSpPr>
          <p:spPr bwMode="auto">
            <a:xfrm>
              <a:off x="1767583" y="4589477"/>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38803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Benefits of “</a:t>
            </a:r>
            <a:r>
              <a:rPr lang="en-US" err="1"/>
              <a:t>serverless</a:t>
            </a:r>
            <a:r>
              <a:rPr lang="en-US"/>
              <a:t>”</a:t>
            </a:r>
          </a:p>
        </p:txBody>
      </p:sp>
      <p:grpSp>
        <p:nvGrpSpPr>
          <p:cNvPr id="174" name="Group 173"/>
          <p:cNvGrpSpPr/>
          <p:nvPr/>
        </p:nvGrpSpPr>
        <p:grpSpPr>
          <a:xfrm>
            <a:off x="7830087" y="1454603"/>
            <a:ext cx="4094993" cy="5156873"/>
            <a:chOff x="7830087" y="1454603"/>
            <a:chExt cx="4094993" cy="5156873"/>
          </a:xfrm>
        </p:grpSpPr>
        <p:sp>
          <p:nvSpPr>
            <p:cNvPr id="8" name="TextBox 7"/>
            <p:cNvSpPr txBox="1"/>
            <p:nvPr/>
          </p:nvSpPr>
          <p:spPr>
            <a:xfrm>
              <a:off x="8963184" y="5401914"/>
              <a:ext cx="1828800" cy="1209562"/>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Focus on business logic</a:t>
              </a:r>
            </a:p>
          </p:txBody>
        </p:sp>
        <p:pic>
          <p:nvPicPr>
            <p:cNvPr id="9" name="Picture 8"/>
            <p:cNvPicPr>
              <a:picLocks noChangeAspect="1"/>
            </p:cNvPicPr>
            <p:nvPr/>
          </p:nvPicPr>
          <p:blipFill>
            <a:blip r:embed="rId3"/>
            <a:stretch>
              <a:fillRect/>
            </a:stretch>
          </p:blipFill>
          <p:spPr>
            <a:xfrm>
              <a:off x="7830087" y="1454603"/>
              <a:ext cx="4094993" cy="4094993"/>
            </a:xfrm>
            <a:prstGeom prst="rect">
              <a:avLst/>
            </a:prstGeom>
          </p:spPr>
        </p:pic>
      </p:grpSp>
      <p:grpSp>
        <p:nvGrpSpPr>
          <p:cNvPr id="172" name="Group 171"/>
          <p:cNvGrpSpPr/>
          <p:nvPr/>
        </p:nvGrpSpPr>
        <p:grpSpPr>
          <a:xfrm>
            <a:off x="980663" y="1643764"/>
            <a:ext cx="3289336" cy="4205914"/>
            <a:chOff x="980663" y="1643764"/>
            <a:chExt cx="3289336" cy="4205914"/>
          </a:xfrm>
        </p:grpSpPr>
        <p:sp>
          <p:nvSpPr>
            <p:cNvPr id="6" name="TextBox 5"/>
            <p:cNvSpPr txBox="1"/>
            <p:nvPr/>
          </p:nvSpPr>
          <p:spPr>
            <a:xfrm>
              <a:off x="1784677" y="5249514"/>
              <a:ext cx="1828800" cy="600164"/>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Ship faster</a:t>
              </a:r>
            </a:p>
          </p:txBody>
        </p:sp>
        <p:pic>
          <p:nvPicPr>
            <p:cNvPr id="10" name="Picture 9"/>
            <p:cNvPicPr>
              <a:picLocks noChangeAspect="1"/>
            </p:cNvPicPr>
            <p:nvPr/>
          </p:nvPicPr>
          <p:blipFill>
            <a:blip r:embed="rId4"/>
            <a:stretch>
              <a:fillRect/>
            </a:stretch>
          </p:blipFill>
          <p:spPr>
            <a:xfrm>
              <a:off x="980663" y="1643764"/>
              <a:ext cx="3289336" cy="3289336"/>
            </a:xfrm>
            <a:prstGeom prst="rect">
              <a:avLst/>
            </a:prstGeom>
          </p:spPr>
        </p:pic>
      </p:grpSp>
      <p:grpSp>
        <p:nvGrpSpPr>
          <p:cNvPr id="173" name="Group 172"/>
          <p:cNvGrpSpPr/>
          <p:nvPr/>
        </p:nvGrpSpPr>
        <p:grpSpPr>
          <a:xfrm>
            <a:off x="5446713" y="1825626"/>
            <a:ext cx="1870076" cy="4481151"/>
            <a:chOff x="5446713" y="1825626"/>
            <a:chExt cx="1870076" cy="4481151"/>
          </a:xfrm>
        </p:grpSpPr>
        <p:sp>
          <p:nvSpPr>
            <p:cNvPr id="7" name="TextBox 6"/>
            <p:cNvSpPr txBox="1"/>
            <p:nvPr/>
          </p:nvSpPr>
          <p:spPr>
            <a:xfrm>
              <a:off x="5463904" y="5401914"/>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Reduced dev ops</a:t>
              </a:r>
            </a:p>
          </p:txBody>
        </p:sp>
        <p:sp>
          <p:nvSpPr>
            <p:cNvPr id="13" name="Freeform 5"/>
            <p:cNvSpPr>
              <a:spLocks/>
            </p:cNvSpPr>
            <p:nvPr/>
          </p:nvSpPr>
          <p:spPr bwMode="auto">
            <a:xfrm>
              <a:off x="5757863" y="2082801"/>
              <a:ext cx="577850" cy="657225"/>
            </a:xfrm>
            <a:custGeom>
              <a:avLst/>
              <a:gdLst>
                <a:gd name="T0" fmla="*/ 364 w 364"/>
                <a:gd name="T1" fmla="*/ 412 h 414"/>
                <a:gd name="T2" fmla="*/ 2 w 364"/>
                <a:gd name="T3" fmla="*/ 414 h 414"/>
                <a:gd name="T4" fmla="*/ 0 w 364"/>
                <a:gd name="T5" fmla="*/ 2 h 414"/>
                <a:gd name="T6" fmla="*/ 360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60"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p:cNvSpPr>
            <p:nvPr/>
          </p:nvSpPr>
          <p:spPr bwMode="auto">
            <a:xfrm>
              <a:off x="6086476" y="1825626"/>
              <a:ext cx="574675" cy="657225"/>
            </a:xfrm>
            <a:custGeom>
              <a:avLst/>
              <a:gdLst>
                <a:gd name="T0" fmla="*/ 362 w 362"/>
                <a:gd name="T1" fmla="*/ 409 h 414"/>
                <a:gd name="T2" fmla="*/ 2 w 362"/>
                <a:gd name="T3" fmla="*/ 414 h 414"/>
                <a:gd name="T4" fmla="*/ 0 w 362"/>
                <a:gd name="T5" fmla="*/ 3 h 414"/>
                <a:gd name="T6" fmla="*/ 359 w 362"/>
                <a:gd name="T7" fmla="*/ 0 h 414"/>
                <a:gd name="T8" fmla="*/ 362 w 362"/>
                <a:gd name="T9" fmla="*/ 409 h 414"/>
              </a:gdLst>
              <a:ahLst/>
              <a:cxnLst>
                <a:cxn ang="0">
                  <a:pos x="T0" y="T1"/>
                </a:cxn>
                <a:cxn ang="0">
                  <a:pos x="T2" y="T3"/>
                </a:cxn>
                <a:cxn ang="0">
                  <a:pos x="T4" y="T5"/>
                </a:cxn>
                <a:cxn ang="0">
                  <a:pos x="T6" y="T7"/>
                </a:cxn>
                <a:cxn ang="0">
                  <a:pos x="T8" y="T9"/>
                </a:cxn>
              </a:cxnLst>
              <a:rect l="0" t="0" r="r" b="b"/>
              <a:pathLst>
                <a:path w="362" h="414">
                  <a:moveTo>
                    <a:pt x="362" y="409"/>
                  </a:moveTo>
                  <a:lnTo>
                    <a:pt x="2" y="414"/>
                  </a:lnTo>
                  <a:lnTo>
                    <a:pt x="0" y="3"/>
                  </a:lnTo>
                  <a:lnTo>
                    <a:pt x="359" y="0"/>
                  </a:lnTo>
                  <a:lnTo>
                    <a:pt x="362" y="40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6403976" y="2082801"/>
              <a:ext cx="577850" cy="657225"/>
            </a:xfrm>
            <a:custGeom>
              <a:avLst/>
              <a:gdLst>
                <a:gd name="T0" fmla="*/ 364 w 364"/>
                <a:gd name="T1" fmla="*/ 412 h 414"/>
                <a:gd name="T2" fmla="*/ 2 w 364"/>
                <a:gd name="T3" fmla="*/ 414 h 414"/>
                <a:gd name="T4" fmla="*/ 0 w 364"/>
                <a:gd name="T5" fmla="*/ 2 h 414"/>
                <a:gd name="T6" fmla="*/ 359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59"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5607051" y="2479676"/>
              <a:ext cx="768350" cy="213677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5683251" y="2557463"/>
              <a:ext cx="617538" cy="1927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5718176" y="2600326"/>
              <a:ext cx="546100" cy="139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1"/>
            <p:cNvSpPr>
              <a:spLocks noChangeArrowheads="1"/>
            </p:cNvSpPr>
            <p:nvPr/>
          </p:nvSpPr>
          <p:spPr bwMode="auto">
            <a:xfrm>
              <a:off x="5740401"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2"/>
            <p:cNvSpPr>
              <a:spLocks noChangeArrowheads="1"/>
            </p:cNvSpPr>
            <p:nvPr/>
          </p:nvSpPr>
          <p:spPr bwMode="auto">
            <a:xfrm>
              <a:off x="576897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
            <p:cNvSpPr>
              <a:spLocks noChangeArrowheads="1"/>
            </p:cNvSpPr>
            <p:nvPr/>
          </p:nvSpPr>
          <p:spPr bwMode="auto">
            <a:xfrm>
              <a:off x="580072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4"/>
            <p:cNvSpPr>
              <a:spLocks noChangeArrowheads="1"/>
            </p:cNvSpPr>
            <p:nvPr/>
          </p:nvSpPr>
          <p:spPr bwMode="auto">
            <a:xfrm>
              <a:off x="583247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5"/>
            <p:cNvSpPr>
              <a:spLocks noChangeArrowheads="1"/>
            </p:cNvSpPr>
            <p:nvPr/>
          </p:nvSpPr>
          <p:spPr bwMode="auto">
            <a:xfrm>
              <a:off x="586422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6"/>
            <p:cNvSpPr>
              <a:spLocks noChangeArrowheads="1"/>
            </p:cNvSpPr>
            <p:nvPr/>
          </p:nvSpPr>
          <p:spPr bwMode="auto">
            <a:xfrm>
              <a:off x="5892801" y="2622551"/>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7"/>
            <p:cNvSpPr>
              <a:spLocks noChangeArrowheads="1"/>
            </p:cNvSpPr>
            <p:nvPr/>
          </p:nvSpPr>
          <p:spPr bwMode="auto">
            <a:xfrm>
              <a:off x="6181726" y="2651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8"/>
            <p:cNvSpPr>
              <a:spLocks noChangeArrowheads="1"/>
            </p:cNvSpPr>
            <p:nvPr/>
          </p:nvSpPr>
          <p:spPr bwMode="auto">
            <a:xfrm>
              <a:off x="5718176" y="2779713"/>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9"/>
            <p:cNvSpPr>
              <a:spLocks noChangeArrowheads="1"/>
            </p:cNvSpPr>
            <p:nvPr/>
          </p:nvSpPr>
          <p:spPr bwMode="auto">
            <a:xfrm>
              <a:off x="5740401"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0"/>
            <p:cNvSpPr>
              <a:spLocks noChangeArrowheads="1"/>
            </p:cNvSpPr>
            <p:nvPr/>
          </p:nvSpPr>
          <p:spPr bwMode="auto">
            <a:xfrm>
              <a:off x="576897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1"/>
            <p:cNvSpPr>
              <a:spLocks noChangeArrowheads="1"/>
            </p:cNvSpPr>
            <p:nvPr/>
          </p:nvSpPr>
          <p:spPr bwMode="auto">
            <a:xfrm>
              <a:off x="580072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2"/>
            <p:cNvSpPr>
              <a:spLocks noChangeArrowheads="1"/>
            </p:cNvSpPr>
            <p:nvPr/>
          </p:nvSpPr>
          <p:spPr bwMode="auto">
            <a:xfrm>
              <a:off x="583247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3"/>
            <p:cNvSpPr>
              <a:spLocks noChangeArrowheads="1"/>
            </p:cNvSpPr>
            <p:nvPr/>
          </p:nvSpPr>
          <p:spPr bwMode="auto">
            <a:xfrm>
              <a:off x="586422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4"/>
            <p:cNvSpPr>
              <a:spLocks noChangeArrowheads="1"/>
            </p:cNvSpPr>
            <p:nvPr/>
          </p:nvSpPr>
          <p:spPr bwMode="auto">
            <a:xfrm>
              <a:off x="5892801" y="280352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25"/>
            <p:cNvSpPr>
              <a:spLocks noChangeArrowheads="1"/>
            </p:cNvSpPr>
            <p:nvPr/>
          </p:nvSpPr>
          <p:spPr bwMode="auto">
            <a:xfrm>
              <a:off x="6181726" y="283210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6"/>
            <p:cNvSpPr>
              <a:spLocks noChangeArrowheads="1"/>
            </p:cNvSpPr>
            <p:nvPr/>
          </p:nvSpPr>
          <p:spPr bwMode="auto">
            <a:xfrm>
              <a:off x="5718176" y="29575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7"/>
            <p:cNvSpPr>
              <a:spLocks noChangeArrowheads="1"/>
            </p:cNvSpPr>
            <p:nvPr/>
          </p:nvSpPr>
          <p:spPr bwMode="auto">
            <a:xfrm>
              <a:off x="5740401"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8"/>
            <p:cNvSpPr>
              <a:spLocks noChangeArrowheads="1"/>
            </p:cNvSpPr>
            <p:nvPr/>
          </p:nvSpPr>
          <p:spPr bwMode="auto">
            <a:xfrm>
              <a:off x="576897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29"/>
            <p:cNvSpPr>
              <a:spLocks noChangeArrowheads="1"/>
            </p:cNvSpPr>
            <p:nvPr/>
          </p:nvSpPr>
          <p:spPr bwMode="auto">
            <a:xfrm>
              <a:off x="580072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0"/>
            <p:cNvSpPr>
              <a:spLocks noChangeArrowheads="1"/>
            </p:cNvSpPr>
            <p:nvPr/>
          </p:nvSpPr>
          <p:spPr bwMode="auto">
            <a:xfrm>
              <a:off x="583247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1"/>
            <p:cNvSpPr>
              <a:spLocks noChangeArrowheads="1"/>
            </p:cNvSpPr>
            <p:nvPr/>
          </p:nvSpPr>
          <p:spPr bwMode="auto">
            <a:xfrm>
              <a:off x="586422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2"/>
            <p:cNvSpPr>
              <a:spLocks noChangeArrowheads="1"/>
            </p:cNvSpPr>
            <p:nvPr/>
          </p:nvSpPr>
          <p:spPr bwMode="auto">
            <a:xfrm>
              <a:off x="5892801" y="2982913"/>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33"/>
            <p:cNvSpPr>
              <a:spLocks noChangeArrowheads="1"/>
            </p:cNvSpPr>
            <p:nvPr/>
          </p:nvSpPr>
          <p:spPr bwMode="auto">
            <a:xfrm>
              <a:off x="6181726" y="30114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4"/>
            <p:cNvSpPr>
              <a:spLocks noChangeArrowheads="1"/>
            </p:cNvSpPr>
            <p:nvPr/>
          </p:nvSpPr>
          <p:spPr bwMode="auto">
            <a:xfrm>
              <a:off x="5718176" y="3140076"/>
              <a:ext cx="546100" cy="138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5"/>
            <p:cNvSpPr>
              <a:spLocks noChangeArrowheads="1"/>
            </p:cNvSpPr>
            <p:nvPr/>
          </p:nvSpPr>
          <p:spPr bwMode="auto">
            <a:xfrm>
              <a:off x="5740401"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6"/>
            <p:cNvSpPr>
              <a:spLocks noChangeArrowheads="1"/>
            </p:cNvSpPr>
            <p:nvPr/>
          </p:nvSpPr>
          <p:spPr bwMode="auto">
            <a:xfrm>
              <a:off x="576897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7"/>
            <p:cNvSpPr>
              <a:spLocks noChangeArrowheads="1"/>
            </p:cNvSpPr>
            <p:nvPr/>
          </p:nvSpPr>
          <p:spPr bwMode="auto">
            <a:xfrm>
              <a:off x="580072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8"/>
            <p:cNvSpPr>
              <a:spLocks noChangeArrowheads="1"/>
            </p:cNvSpPr>
            <p:nvPr/>
          </p:nvSpPr>
          <p:spPr bwMode="auto">
            <a:xfrm>
              <a:off x="583247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9"/>
            <p:cNvSpPr>
              <a:spLocks noChangeArrowheads="1"/>
            </p:cNvSpPr>
            <p:nvPr/>
          </p:nvSpPr>
          <p:spPr bwMode="auto">
            <a:xfrm>
              <a:off x="586422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0"/>
            <p:cNvSpPr>
              <a:spLocks noChangeArrowheads="1"/>
            </p:cNvSpPr>
            <p:nvPr/>
          </p:nvSpPr>
          <p:spPr bwMode="auto">
            <a:xfrm>
              <a:off x="5892801" y="3160713"/>
              <a:ext cx="19050"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41"/>
            <p:cNvSpPr>
              <a:spLocks noChangeArrowheads="1"/>
            </p:cNvSpPr>
            <p:nvPr/>
          </p:nvSpPr>
          <p:spPr bwMode="auto">
            <a:xfrm>
              <a:off x="6181726" y="318928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2"/>
            <p:cNvSpPr>
              <a:spLocks noChangeArrowheads="1"/>
            </p:cNvSpPr>
            <p:nvPr/>
          </p:nvSpPr>
          <p:spPr bwMode="auto">
            <a:xfrm>
              <a:off x="5718176" y="33178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3"/>
            <p:cNvSpPr>
              <a:spLocks noChangeArrowheads="1"/>
            </p:cNvSpPr>
            <p:nvPr/>
          </p:nvSpPr>
          <p:spPr bwMode="auto">
            <a:xfrm>
              <a:off x="5740401"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4"/>
            <p:cNvSpPr>
              <a:spLocks noChangeArrowheads="1"/>
            </p:cNvSpPr>
            <p:nvPr/>
          </p:nvSpPr>
          <p:spPr bwMode="auto">
            <a:xfrm>
              <a:off x="576897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5"/>
            <p:cNvSpPr>
              <a:spLocks noChangeArrowheads="1"/>
            </p:cNvSpPr>
            <p:nvPr/>
          </p:nvSpPr>
          <p:spPr bwMode="auto">
            <a:xfrm>
              <a:off x="580072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6"/>
            <p:cNvSpPr>
              <a:spLocks noChangeArrowheads="1"/>
            </p:cNvSpPr>
            <p:nvPr/>
          </p:nvSpPr>
          <p:spPr bwMode="auto">
            <a:xfrm>
              <a:off x="583247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7"/>
            <p:cNvSpPr>
              <a:spLocks noChangeArrowheads="1"/>
            </p:cNvSpPr>
            <p:nvPr/>
          </p:nvSpPr>
          <p:spPr bwMode="auto">
            <a:xfrm>
              <a:off x="586422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48"/>
            <p:cNvSpPr>
              <a:spLocks noChangeArrowheads="1"/>
            </p:cNvSpPr>
            <p:nvPr/>
          </p:nvSpPr>
          <p:spPr bwMode="auto">
            <a:xfrm>
              <a:off x="5892801" y="3343276"/>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49"/>
            <p:cNvSpPr>
              <a:spLocks noChangeArrowheads="1"/>
            </p:cNvSpPr>
            <p:nvPr/>
          </p:nvSpPr>
          <p:spPr bwMode="auto">
            <a:xfrm>
              <a:off x="6181726" y="3371851"/>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0"/>
            <p:cNvSpPr>
              <a:spLocks noChangeArrowheads="1"/>
            </p:cNvSpPr>
            <p:nvPr/>
          </p:nvSpPr>
          <p:spPr bwMode="auto">
            <a:xfrm>
              <a:off x="5718176" y="34956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1"/>
            <p:cNvSpPr>
              <a:spLocks noChangeArrowheads="1"/>
            </p:cNvSpPr>
            <p:nvPr/>
          </p:nvSpPr>
          <p:spPr bwMode="auto">
            <a:xfrm>
              <a:off x="5740401"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2"/>
            <p:cNvSpPr>
              <a:spLocks noChangeArrowheads="1"/>
            </p:cNvSpPr>
            <p:nvPr/>
          </p:nvSpPr>
          <p:spPr bwMode="auto">
            <a:xfrm>
              <a:off x="576897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53"/>
            <p:cNvSpPr>
              <a:spLocks noChangeArrowheads="1"/>
            </p:cNvSpPr>
            <p:nvPr/>
          </p:nvSpPr>
          <p:spPr bwMode="auto">
            <a:xfrm>
              <a:off x="580072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4"/>
            <p:cNvSpPr>
              <a:spLocks noChangeArrowheads="1"/>
            </p:cNvSpPr>
            <p:nvPr/>
          </p:nvSpPr>
          <p:spPr bwMode="auto">
            <a:xfrm>
              <a:off x="583247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5"/>
            <p:cNvSpPr>
              <a:spLocks noChangeArrowheads="1"/>
            </p:cNvSpPr>
            <p:nvPr/>
          </p:nvSpPr>
          <p:spPr bwMode="auto">
            <a:xfrm>
              <a:off x="586422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6"/>
            <p:cNvSpPr>
              <a:spLocks noChangeArrowheads="1"/>
            </p:cNvSpPr>
            <p:nvPr/>
          </p:nvSpPr>
          <p:spPr bwMode="auto">
            <a:xfrm>
              <a:off x="5892801" y="352107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7"/>
            <p:cNvSpPr>
              <a:spLocks noChangeArrowheads="1"/>
            </p:cNvSpPr>
            <p:nvPr/>
          </p:nvSpPr>
          <p:spPr bwMode="auto">
            <a:xfrm>
              <a:off x="6181726" y="354965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8"/>
            <p:cNvSpPr>
              <a:spLocks noChangeArrowheads="1"/>
            </p:cNvSpPr>
            <p:nvPr/>
          </p:nvSpPr>
          <p:spPr bwMode="auto">
            <a:xfrm>
              <a:off x="5718176" y="367506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59"/>
            <p:cNvSpPr>
              <a:spLocks noChangeArrowheads="1"/>
            </p:cNvSpPr>
            <p:nvPr/>
          </p:nvSpPr>
          <p:spPr bwMode="auto">
            <a:xfrm>
              <a:off x="5740401"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60"/>
            <p:cNvSpPr>
              <a:spLocks noChangeArrowheads="1"/>
            </p:cNvSpPr>
            <p:nvPr/>
          </p:nvSpPr>
          <p:spPr bwMode="auto">
            <a:xfrm>
              <a:off x="576897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1"/>
            <p:cNvSpPr>
              <a:spLocks noChangeArrowheads="1"/>
            </p:cNvSpPr>
            <p:nvPr/>
          </p:nvSpPr>
          <p:spPr bwMode="auto">
            <a:xfrm>
              <a:off x="580072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2"/>
            <p:cNvSpPr>
              <a:spLocks noChangeArrowheads="1"/>
            </p:cNvSpPr>
            <p:nvPr/>
          </p:nvSpPr>
          <p:spPr bwMode="auto">
            <a:xfrm>
              <a:off x="583247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3"/>
            <p:cNvSpPr>
              <a:spLocks noChangeArrowheads="1"/>
            </p:cNvSpPr>
            <p:nvPr/>
          </p:nvSpPr>
          <p:spPr bwMode="auto">
            <a:xfrm>
              <a:off x="586422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64"/>
            <p:cNvSpPr>
              <a:spLocks noChangeArrowheads="1"/>
            </p:cNvSpPr>
            <p:nvPr/>
          </p:nvSpPr>
          <p:spPr bwMode="auto">
            <a:xfrm>
              <a:off x="5892801" y="3700463"/>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65"/>
            <p:cNvSpPr>
              <a:spLocks noChangeArrowheads="1"/>
            </p:cNvSpPr>
            <p:nvPr/>
          </p:nvSpPr>
          <p:spPr bwMode="auto">
            <a:xfrm>
              <a:off x="6181726" y="372903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6"/>
            <p:cNvSpPr>
              <a:spLocks noChangeArrowheads="1"/>
            </p:cNvSpPr>
            <p:nvPr/>
          </p:nvSpPr>
          <p:spPr bwMode="auto">
            <a:xfrm>
              <a:off x="6418263" y="2794001"/>
              <a:ext cx="655638" cy="1512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7"/>
            <p:cNvSpPr>
              <a:spLocks noChangeArrowheads="1"/>
            </p:cNvSpPr>
            <p:nvPr/>
          </p:nvSpPr>
          <p:spPr bwMode="auto">
            <a:xfrm>
              <a:off x="6464301" y="2832101"/>
              <a:ext cx="563563" cy="13811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8"/>
            <p:cNvSpPr>
              <a:spLocks noChangeArrowheads="1"/>
            </p:cNvSpPr>
            <p:nvPr/>
          </p:nvSpPr>
          <p:spPr bwMode="auto">
            <a:xfrm>
              <a:off x="6499226" y="28717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9"/>
            <p:cNvSpPr>
              <a:spLocks noChangeArrowheads="1"/>
            </p:cNvSpPr>
            <p:nvPr/>
          </p:nvSpPr>
          <p:spPr bwMode="auto">
            <a:xfrm>
              <a:off x="6521451"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70"/>
            <p:cNvSpPr>
              <a:spLocks noChangeArrowheads="1"/>
            </p:cNvSpPr>
            <p:nvPr/>
          </p:nvSpPr>
          <p:spPr bwMode="auto">
            <a:xfrm>
              <a:off x="655002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1"/>
            <p:cNvSpPr>
              <a:spLocks noChangeArrowheads="1"/>
            </p:cNvSpPr>
            <p:nvPr/>
          </p:nvSpPr>
          <p:spPr bwMode="auto">
            <a:xfrm>
              <a:off x="658177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2"/>
            <p:cNvSpPr>
              <a:spLocks noChangeArrowheads="1"/>
            </p:cNvSpPr>
            <p:nvPr/>
          </p:nvSpPr>
          <p:spPr bwMode="auto">
            <a:xfrm>
              <a:off x="6613526"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3"/>
            <p:cNvSpPr>
              <a:spLocks noChangeArrowheads="1"/>
            </p:cNvSpPr>
            <p:nvPr/>
          </p:nvSpPr>
          <p:spPr bwMode="auto">
            <a:xfrm>
              <a:off x="6646863"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4"/>
            <p:cNvSpPr>
              <a:spLocks noChangeArrowheads="1"/>
            </p:cNvSpPr>
            <p:nvPr/>
          </p:nvSpPr>
          <p:spPr bwMode="auto">
            <a:xfrm>
              <a:off x="6675438"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75"/>
            <p:cNvSpPr>
              <a:spLocks noChangeArrowheads="1"/>
            </p:cNvSpPr>
            <p:nvPr/>
          </p:nvSpPr>
          <p:spPr bwMode="auto">
            <a:xfrm>
              <a:off x="6910388" y="292576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6"/>
            <p:cNvSpPr>
              <a:spLocks noChangeArrowheads="1"/>
            </p:cNvSpPr>
            <p:nvPr/>
          </p:nvSpPr>
          <p:spPr bwMode="auto">
            <a:xfrm>
              <a:off x="6499226" y="30495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77"/>
            <p:cNvSpPr>
              <a:spLocks noChangeArrowheads="1"/>
            </p:cNvSpPr>
            <p:nvPr/>
          </p:nvSpPr>
          <p:spPr bwMode="auto">
            <a:xfrm>
              <a:off x="6521451"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78"/>
            <p:cNvSpPr>
              <a:spLocks noChangeArrowheads="1"/>
            </p:cNvSpPr>
            <p:nvPr/>
          </p:nvSpPr>
          <p:spPr bwMode="auto">
            <a:xfrm>
              <a:off x="655002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79"/>
            <p:cNvSpPr>
              <a:spLocks noChangeArrowheads="1"/>
            </p:cNvSpPr>
            <p:nvPr/>
          </p:nvSpPr>
          <p:spPr bwMode="auto">
            <a:xfrm>
              <a:off x="658177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80"/>
            <p:cNvSpPr>
              <a:spLocks noChangeArrowheads="1"/>
            </p:cNvSpPr>
            <p:nvPr/>
          </p:nvSpPr>
          <p:spPr bwMode="auto">
            <a:xfrm>
              <a:off x="6613526"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1"/>
            <p:cNvSpPr>
              <a:spLocks noChangeArrowheads="1"/>
            </p:cNvSpPr>
            <p:nvPr/>
          </p:nvSpPr>
          <p:spPr bwMode="auto">
            <a:xfrm>
              <a:off x="6646863"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2"/>
            <p:cNvSpPr>
              <a:spLocks noChangeArrowheads="1"/>
            </p:cNvSpPr>
            <p:nvPr/>
          </p:nvSpPr>
          <p:spPr bwMode="auto">
            <a:xfrm>
              <a:off x="6675438"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83"/>
            <p:cNvSpPr>
              <a:spLocks noChangeArrowheads="1"/>
            </p:cNvSpPr>
            <p:nvPr/>
          </p:nvSpPr>
          <p:spPr bwMode="auto">
            <a:xfrm>
              <a:off x="6910388" y="3103563"/>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4"/>
            <p:cNvSpPr>
              <a:spLocks noChangeArrowheads="1"/>
            </p:cNvSpPr>
            <p:nvPr/>
          </p:nvSpPr>
          <p:spPr bwMode="auto">
            <a:xfrm>
              <a:off x="6499226" y="32321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5"/>
            <p:cNvSpPr>
              <a:spLocks noChangeArrowheads="1"/>
            </p:cNvSpPr>
            <p:nvPr/>
          </p:nvSpPr>
          <p:spPr bwMode="auto">
            <a:xfrm>
              <a:off x="6521451"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6"/>
            <p:cNvSpPr>
              <a:spLocks noChangeArrowheads="1"/>
            </p:cNvSpPr>
            <p:nvPr/>
          </p:nvSpPr>
          <p:spPr bwMode="auto">
            <a:xfrm>
              <a:off x="655002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87"/>
            <p:cNvSpPr>
              <a:spLocks noChangeArrowheads="1"/>
            </p:cNvSpPr>
            <p:nvPr/>
          </p:nvSpPr>
          <p:spPr bwMode="auto">
            <a:xfrm>
              <a:off x="658177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8"/>
            <p:cNvSpPr>
              <a:spLocks noChangeArrowheads="1"/>
            </p:cNvSpPr>
            <p:nvPr/>
          </p:nvSpPr>
          <p:spPr bwMode="auto">
            <a:xfrm>
              <a:off x="6613526"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89"/>
            <p:cNvSpPr>
              <a:spLocks noChangeArrowheads="1"/>
            </p:cNvSpPr>
            <p:nvPr/>
          </p:nvSpPr>
          <p:spPr bwMode="auto">
            <a:xfrm>
              <a:off x="6646863"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0"/>
            <p:cNvSpPr>
              <a:spLocks noChangeArrowheads="1"/>
            </p:cNvSpPr>
            <p:nvPr/>
          </p:nvSpPr>
          <p:spPr bwMode="auto">
            <a:xfrm>
              <a:off x="6675438"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91"/>
            <p:cNvSpPr>
              <a:spLocks noChangeArrowheads="1"/>
            </p:cNvSpPr>
            <p:nvPr/>
          </p:nvSpPr>
          <p:spPr bwMode="auto">
            <a:xfrm>
              <a:off x="6910388" y="3286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2"/>
            <p:cNvSpPr>
              <a:spLocks noChangeArrowheads="1"/>
            </p:cNvSpPr>
            <p:nvPr/>
          </p:nvSpPr>
          <p:spPr bwMode="auto">
            <a:xfrm>
              <a:off x="6499226" y="34099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3"/>
            <p:cNvSpPr>
              <a:spLocks noChangeArrowheads="1"/>
            </p:cNvSpPr>
            <p:nvPr/>
          </p:nvSpPr>
          <p:spPr bwMode="auto">
            <a:xfrm>
              <a:off x="6521451"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4"/>
            <p:cNvSpPr>
              <a:spLocks noChangeArrowheads="1"/>
            </p:cNvSpPr>
            <p:nvPr/>
          </p:nvSpPr>
          <p:spPr bwMode="auto">
            <a:xfrm>
              <a:off x="655002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95"/>
            <p:cNvSpPr>
              <a:spLocks noChangeArrowheads="1"/>
            </p:cNvSpPr>
            <p:nvPr/>
          </p:nvSpPr>
          <p:spPr bwMode="auto">
            <a:xfrm>
              <a:off x="658177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96"/>
            <p:cNvSpPr>
              <a:spLocks noChangeArrowheads="1"/>
            </p:cNvSpPr>
            <p:nvPr/>
          </p:nvSpPr>
          <p:spPr bwMode="auto">
            <a:xfrm>
              <a:off x="6613526"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7"/>
            <p:cNvSpPr>
              <a:spLocks noChangeArrowheads="1"/>
            </p:cNvSpPr>
            <p:nvPr/>
          </p:nvSpPr>
          <p:spPr bwMode="auto">
            <a:xfrm>
              <a:off x="6646863"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98"/>
            <p:cNvSpPr>
              <a:spLocks noChangeArrowheads="1"/>
            </p:cNvSpPr>
            <p:nvPr/>
          </p:nvSpPr>
          <p:spPr bwMode="auto">
            <a:xfrm>
              <a:off x="6675438"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99"/>
            <p:cNvSpPr>
              <a:spLocks noChangeArrowheads="1"/>
            </p:cNvSpPr>
            <p:nvPr/>
          </p:nvSpPr>
          <p:spPr bwMode="auto">
            <a:xfrm>
              <a:off x="6910388" y="3463926"/>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0"/>
            <p:cNvSpPr>
              <a:spLocks noChangeArrowheads="1"/>
            </p:cNvSpPr>
            <p:nvPr/>
          </p:nvSpPr>
          <p:spPr bwMode="auto">
            <a:xfrm>
              <a:off x="6499226" y="358933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1"/>
            <p:cNvSpPr>
              <a:spLocks noChangeArrowheads="1"/>
            </p:cNvSpPr>
            <p:nvPr/>
          </p:nvSpPr>
          <p:spPr bwMode="auto">
            <a:xfrm>
              <a:off x="6521451"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2"/>
            <p:cNvSpPr>
              <a:spLocks noChangeArrowheads="1"/>
            </p:cNvSpPr>
            <p:nvPr/>
          </p:nvSpPr>
          <p:spPr bwMode="auto">
            <a:xfrm>
              <a:off x="655002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3"/>
            <p:cNvSpPr>
              <a:spLocks noChangeArrowheads="1"/>
            </p:cNvSpPr>
            <p:nvPr/>
          </p:nvSpPr>
          <p:spPr bwMode="auto">
            <a:xfrm>
              <a:off x="658177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4"/>
            <p:cNvSpPr>
              <a:spLocks noChangeArrowheads="1"/>
            </p:cNvSpPr>
            <p:nvPr/>
          </p:nvSpPr>
          <p:spPr bwMode="auto">
            <a:xfrm>
              <a:off x="6613526"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5"/>
            <p:cNvSpPr>
              <a:spLocks noChangeArrowheads="1"/>
            </p:cNvSpPr>
            <p:nvPr/>
          </p:nvSpPr>
          <p:spPr bwMode="auto">
            <a:xfrm>
              <a:off x="6646863"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6"/>
            <p:cNvSpPr>
              <a:spLocks noChangeArrowheads="1"/>
            </p:cNvSpPr>
            <p:nvPr/>
          </p:nvSpPr>
          <p:spPr bwMode="auto">
            <a:xfrm>
              <a:off x="6675438"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07"/>
            <p:cNvSpPr>
              <a:spLocks noChangeArrowheads="1"/>
            </p:cNvSpPr>
            <p:nvPr/>
          </p:nvSpPr>
          <p:spPr bwMode="auto">
            <a:xfrm>
              <a:off x="6910388" y="36433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8"/>
            <p:cNvSpPr>
              <a:spLocks noChangeArrowheads="1"/>
            </p:cNvSpPr>
            <p:nvPr/>
          </p:nvSpPr>
          <p:spPr bwMode="auto">
            <a:xfrm>
              <a:off x="6499226" y="3771901"/>
              <a:ext cx="493713"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24"/>
            <p:cNvSpPr>
              <a:spLocks noChangeArrowheads="1"/>
            </p:cNvSpPr>
            <p:nvPr/>
          </p:nvSpPr>
          <p:spPr bwMode="auto">
            <a:xfrm>
              <a:off x="6418263" y="2257426"/>
              <a:ext cx="481013" cy="493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25"/>
            <p:cNvSpPr>
              <a:spLocks noChangeArrowheads="1"/>
            </p:cNvSpPr>
            <p:nvPr/>
          </p:nvSpPr>
          <p:spPr bwMode="auto">
            <a:xfrm>
              <a:off x="6453188" y="2286001"/>
              <a:ext cx="411163" cy="396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26"/>
            <p:cNvSpPr>
              <a:spLocks noChangeArrowheads="1"/>
            </p:cNvSpPr>
            <p:nvPr/>
          </p:nvSpPr>
          <p:spPr bwMode="auto">
            <a:xfrm>
              <a:off x="6481763" y="2314576"/>
              <a:ext cx="354013" cy="3365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27"/>
            <p:cNvSpPr>
              <a:spLocks noChangeArrowheads="1"/>
            </p:cNvSpPr>
            <p:nvPr/>
          </p:nvSpPr>
          <p:spPr bwMode="auto">
            <a:xfrm>
              <a:off x="6496051"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28"/>
            <p:cNvSpPr>
              <a:spLocks noChangeArrowheads="1"/>
            </p:cNvSpPr>
            <p:nvPr/>
          </p:nvSpPr>
          <p:spPr bwMode="auto">
            <a:xfrm>
              <a:off x="6521451"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29"/>
            <p:cNvSpPr>
              <a:spLocks noChangeArrowheads="1"/>
            </p:cNvSpPr>
            <p:nvPr/>
          </p:nvSpPr>
          <p:spPr bwMode="auto">
            <a:xfrm>
              <a:off x="6546851" y="2336801"/>
              <a:ext cx="9525"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0"/>
            <p:cNvSpPr>
              <a:spLocks noChangeArrowheads="1"/>
            </p:cNvSpPr>
            <p:nvPr/>
          </p:nvSpPr>
          <p:spPr bwMode="auto">
            <a:xfrm>
              <a:off x="6570663"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1"/>
            <p:cNvSpPr>
              <a:spLocks noChangeArrowheads="1"/>
            </p:cNvSpPr>
            <p:nvPr/>
          </p:nvSpPr>
          <p:spPr bwMode="auto">
            <a:xfrm>
              <a:off x="65928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2"/>
            <p:cNvSpPr>
              <a:spLocks noChangeArrowheads="1"/>
            </p:cNvSpPr>
            <p:nvPr/>
          </p:nvSpPr>
          <p:spPr bwMode="auto">
            <a:xfrm>
              <a:off x="66182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133"/>
            <p:cNvSpPr>
              <a:spLocks noChangeArrowheads="1"/>
            </p:cNvSpPr>
            <p:nvPr/>
          </p:nvSpPr>
          <p:spPr bwMode="auto">
            <a:xfrm>
              <a:off x="6770688" y="2357438"/>
              <a:ext cx="28575" cy="285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34"/>
            <p:cNvSpPr>
              <a:spLocks noChangeArrowheads="1"/>
            </p:cNvSpPr>
            <p:nvPr/>
          </p:nvSpPr>
          <p:spPr bwMode="auto">
            <a:xfrm>
              <a:off x="5486401" y="3429001"/>
              <a:ext cx="1620838" cy="1355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35"/>
            <p:cNvSpPr>
              <a:spLocks/>
            </p:cNvSpPr>
            <p:nvPr/>
          </p:nvSpPr>
          <p:spPr bwMode="auto">
            <a:xfrm>
              <a:off x="5454651" y="3481388"/>
              <a:ext cx="1719263" cy="1296988"/>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6"/>
            <p:cNvSpPr>
              <a:spLocks noChangeArrowheads="1"/>
            </p:cNvSpPr>
            <p:nvPr/>
          </p:nvSpPr>
          <p:spPr bwMode="auto">
            <a:xfrm>
              <a:off x="5492751" y="3524251"/>
              <a:ext cx="1638300" cy="9207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37"/>
            <p:cNvSpPr>
              <a:spLocks/>
            </p:cNvSpPr>
            <p:nvPr/>
          </p:nvSpPr>
          <p:spPr bwMode="auto">
            <a:xfrm>
              <a:off x="5535613" y="4260851"/>
              <a:ext cx="800100" cy="184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8"/>
            <p:cNvSpPr>
              <a:spLocks/>
            </p:cNvSpPr>
            <p:nvPr/>
          </p:nvSpPr>
          <p:spPr bwMode="auto">
            <a:xfrm>
              <a:off x="5907088" y="4089401"/>
              <a:ext cx="1223963" cy="355600"/>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9"/>
            <p:cNvSpPr>
              <a:spLocks/>
            </p:cNvSpPr>
            <p:nvPr/>
          </p:nvSpPr>
          <p:spPr bwMode="auto">
            <a:xfrm>
              <a:off x="6375401" y="4289426"/>
              <a:ext cx="669925" cy="155575"/>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2"/>
            <p:cNvSpPr>
              <a:spLocks/>
            </p:cNvSpPr>
            <p:nvPr/>
          </p:nvSpPr>
          <p:spPr bwMode="auto">
            <a:xfrm>
              <a:off x="6892926" y="4821238"/>
              <a:ext cx="177800" cy="88900"/>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53"/>
            <p:cNvSpPr>
              <a:spLocks/>
            </p:cNvSpPr>
            <p:nvPr/>
          </p:nvSpPr>
          <p:spPr bwMode="auto">
            <a:xfrm>
              <a:off x="5492751" y="4813301"/>
              <a:ext cx="1339850" cy="93663"/>
            </a:xfrm>
            <a:custGeom>
              <a:avLst/>
              <a:gdLst>
                <a:gd name="T0" fmla="*/ 844 w 844"/>
                <a:gd name="T1" fmla="*/ 59 h 59"/>
                <a:gd name="T2" fmla="*/ 0 w 844"/>
                <a:gd name="T3" fmla="*/ 59 h 59"/>
                <a:gd name="T4" fmla="*/ 0 w 844"/>
                <a:gd name="T5" fmla="*/ 34 h 59"/>
                <a:gd name="T6" fmla="*/ 88 w 844"/>
                <a:gd name="T7" fmla="*/ 0 h 59"/>
                <a:gd name="T8" fmla="*/ 758 w 844"/>
                <a:gd name="T9" fmla="*/ 0 h 59"/>
                <a:gd name="T10" fmla="*/ 844 w 844"/>
                <a:gd name="T11" fmla="*/ 34 h 59"/>
                <a:gd name="T12" fmla="*/ 844 w 84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844" h="59">
                  <a:moveTo>
                    <a:pt x="844" y="59"/>
                  </a:moveTo>
                  <a:lnTo>
                    <a:pt x="0" y="59"/>
                  </a:lnTo>
                  <a:lnTo>
                    <a:pt x="0" y="34"/>
                  </a:lnTo>
                  <a:lnTo>
                    <a:pt x="88" y="0"/>
                  </a:lnTo>
                  <a:lnTo>
                    <a:pt x="758" y="0"/>
                  </a:lnTo>
                  <a:lnTo>
                    <a:pt x="844" y="34"/>
                  </a:lnTo>
                  <a:lnTo>
                    <a:pt x="844" y="5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54"/>
            <p:cNvSpPr>
              <a:spLocks/>
            </p:cNvSpPr>
            <p:nvPr/>
          </p:nvSpPr>
          <p:spPr bwMode="auto">
            <a:xfrm>
              <a:off x="6538913" y="4756151"/>
              <a:ext cx="446088" cy="131763"/>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55"/>
            <p:cNvSpPr>
              <a:spLocks/>
            </p:cNvSpPr>
            <p:nvPr/>
          </p:nvSpPr>
          <p:spPr bwMode="auto">
            <a:xfrm>
              <a:off x="5772151"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56"/>
            <p:cNvSpPr>
              <a:spLocks/>
            </p:cNvSpPr>
            <p:nvPr/>
          </p:nvSpPr>
          <p:spPr bwMode="auto">
            <a:xfrm>
              <a:off x="6264276" y="3435351"/>
              <a:ext cx="136525" cy="68263"/>
            </a:xfrm>
            <a:custGeom>
              <a:avLst/>
              <a:gdLst>
                <a:gd name="T0" fmla="*/ 19 w 38"/>
                <a:gd name="T1" fmla="*/ 0 h 19"/>
                <a:gd name="T2" fmla="*/ 0 w 38"/>
                <a:gd name="T3" fmla="*/ 19 h 19"/>
                <a:gd name="T4" fmla="*/ 38 w 38"/>
                <a:gd name="T5" fmla="*/ 19 h 19"/>
                <a:gd name="T6" fmla="*/ 19 w 38"/>
                <a:gd name="T7" fmla="*/ 0 h 19"/>
              </a:gdLst>
              <a:ahLst/>
              <a:cxnLst>
                <a:cxn ang="0">
                  <a:pos x="T0" y="T1"/>
                </a:cxn>
                <a:cxn ang="0">
                  <a:pos x="T2" y="T3"/>
                </a:cxn>
                <a:cxn ang="0">
                  <a:pos x="T4" y="T5"/>
                </a:cxn>
                <a:cxn ang="0">
                  <a:pos x="T6" y="T7"/>
                </a:cxn>
              </a:cxnLst>
              <a:rect l="0" t="0" r="r" b="b"/>
              <a:pathLst>
                <a:path w="38" h="19">
                  <a:moveTo>
                    <a:pt x="19" y="0"/>
                  </a:moveTo>
                  <a:cubicBezTo>
                    <a:pt x="8" y="0"/>
                    <a:pt x="0" y="9"/>
                    <a:pt x="0" y="19"/>
                  </a:cubicBezTo>
                  <a:cubicBezTo>
                    <a:pt x="38" y="19"/>
                    <a:pt x="38" y="19"/>
                    <a:pt x="38" y="19"/>
                  </a:cubicBezTo>
                  <a:cubicBezTo>
                    <a:pt x="38"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57"/>
            <p:cNvSpPr>
              <a:spLocks/>
            </p:cNvSpPr>
            <p:nvPr/>
          </p:nvSpPr>
          <p:spPr bwMode="auto">
            <a:xfrm>
              <a:off x="6753226"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58"/>
            <p:cNvSpPr>
              <a:spLocks/>
            </p:cNvSpPr>
            <p:nvPr/>
          </p:nvSpPr>
          <p:spPr bwMode="auto">
            <a:xfrm>
              <a:off x="5900738" y="2403476"/>
              <a:ext cx="177800" cy="9048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59"/>
            <p:cNvSpPr>
              <a:spLocks/>
            </p:cNvSpPr>
            <p:nvPr/>
          </p:nvSpPr>
          <p:spPr bwMode="auto">
            <a:xfrm>
              <a:off x="6599238" y="2197101"/>
              <a:ext cx="119063" cy="60325"/>
            </a:xfrm>
            <a:custGeom>
              <a:avLst/>
              <a:gdLst>
                <a:gd name="T0" fmla="*/ 16 w 33"/>
                <a:gd name="T1" fmla="*/ 0 h 17"/>
                <a:gd name="T2" fmla="*/ 0 w 33"/>
                <a:gd name="T3" fmla="*/ 17 h 17"/>
                <a:gd name="T4" fmla="*/ 33 w 33"/>
                <a:gd name="T5" fmla="*/ 17 h 17"/>
                <a:gd name="T6" fmla="*/ 16 w 33"/>
                <a:gd name="T7" fmla="*/ 0 h 17"/>
              </a:gdLst>
              <a:ahLst/>
              <a:cxnLst>
                <a:cxn ang="0">
                  <a:pos x="T0" y="T1"/>
                </a:cxn>
                <a:cxn ang="0">
                  <a:pos x="T2" y="T3"/>
                </a:cxn>
                <a:cxn ang="0">
                  <a:pos x="T4" y="T5"/>
                </a:cxn>
                <a:cxn ang="0">
                  <a:pos x="T6" y="T7"/>
                </a:cxn>
              </a:cxnLst>
              <a:rect l="0" t="0" r="r" b="b"/>
              <a:pathLst>
                <a:path w="33" h="17">
                  <a:moveTo>
                    <a:pt x="16" y="0"/>
                  </a:moveTo>
                  <a:cubicBezTo>
                    <a:pt x="8" y="0"/>
                    <a:pt x="0" y="8"/>
                    <a:pt x="0" y="17"/>
                  </a:cubicBezTo>
                  <a:cubicBezTo>
                    <a:pt x="33" y="17"/>
                    <a:pt x="33" y="17"/>
                    <a:pt x="33" y="17"/>
                  </a:cubicBezTo>
                  <a:cubicBezTo>
                    <a:pt x="33" y="8"/>
                    <a:pt x="25" y="0"/>
                    <a:pt x="1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0"/>
            <p:cNvSpPr>
              <a:spLocks/>
            </p:cNvSpPr>
            <p:nvPr/>
          </p:nvSpPr>
          <p:spPr bwMode="auto">
            <a:xfrm>
              <a:off x="6956426" y="2736851"/>
              <a:ext cx="117475" cy="5715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8"/>
                    <a:pt x="0" y="16"/>
                  </a:cubicBezTo>
                  <a:cubicBezTo>
                    <a:pt x="33" y="16"/>
                    <a:pt x="33" y="16"/>
                    <a:pt x="33" y="16"/>
                  </a:cubicBezTo>
                  <a:cubicBezTo>
                    <a:pt x="33" y="8"/>
                    <a:pt x="25" y="0"/>
                    <a:pt x="1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1"/>
            <p:cNvSpPr>
              <a:spLocks/>
            </p:cNvSpPr>
            <p:nvPr/>
          </p:nvSpPr>
          <p:spPr bwMode="auto">
            <a:xfrm>
              <a:off x="5446713" y="2379663"/>
              <a:ext cx="560388" cy="1101725"/>
            </a:xfrm>
            <a:custGeom>
              <a:avLst/>
              <a:gdLst>
                <a:gd name="T0" fmla="*/ 110 w 157"/>
                <a:gd name="T1" fmla="*/ 309 h 309"/>
                <a:gd name="T2" fmla="*/ 107 w 157"/>
                <a:gd name="T3" fmla="*/ 307 h 309"/>
                <a:gd name="T4" fmla="*/ 55 w 157"/>
                <a:gd name="T5" fmla="*/ 24 h 309"/>
                <a:gd name="T6" fmla="*/ 154 w 157"/>
                <a:gd name="T7" fmla="*/ 16 h 309"/>
                <a:gd name="T8" fmla="*/ 156 w 157"/>
                <a:gd name="T9" fmla="*/ 21 h 309"/>
                <a:gd name="T10" fmla="*/ 151 w 157"/>
                <a:gd name="T11" fmla="*/ 23 h 309"/>
                <a:gd name="T12" fmla="*/ 61 w 157"/>
                <a:gd name="T13" fmla="*/ 29 h 309"/>
                <a:gd name="T14" fmla="*/ 114 w 157"/>
                <a:gd name="T15" fmla="*/ 304 h 309"/>
                <a:gd name="T16" fmla="*/ 112 w 157"/>
                <a:gd name="T17" fmla="*/ 309 h 309"/>
                <a:gd name="T18" fmla="*/ 110 w 157"/>
                <a:gd name="T19"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309">
                  <a:moveTo>
                    <a:pt x="110" y="309"/>
                  </a:moveTo>
                  <a:cubicBezTo>
                    <a:pt x="109" y="309"/>
                    <a:pt x="108" y="309"/>
                    <a:pt x="107" y="307"/>
                  </a:cubicBezTo>
                  <a:cubicBezTo>
                    <a:pt x="103" y="298"/>
                    <a:pt x="0" y="87"/>
                    <a:pt x="55" y="24"/>
                  </a:cubicBezTo>
                  <a:cubicBezTo>
                    <a:pt x="74" y="3"/>
                    <a:pt x="107" y="0"/>
                    <a:pt x="154" y="16"/>
                  </a:cubicBezTo>
                  <a:cubicBezTo>
                    <a:pt x="156" y="17"/>
                    <a:pt x="157" y="19"/>
                    <a:pt x="156" y="21"/>
                  </a:cubicBezTo>
                  <a:cubicBezTo>
                    <a:pt x="155" y="23"/>
                    <a:pt x="153" y="24"/>
                    <a:pt x="151" y="23"/>
                  </a:cubicBezTo>
                  <a:cubicBezTo>
                    <a:pt x="108" y="8"/>
                    <a:pt x="77" y="10"/>
                    <a:pt x="61" y="29"/>
                  </a:cubicBezTo>
                  <a:cubicBezTo>
                    <a:pt x="9" y="89"/>
                    <a:pt x="113" y="302"/>
                    <a:pt x="114" y="304"/>
                  </a:cubicBezTo>
                  <a:cubicBezTo>
                    <a:pt x="115" y="306"/>
                    <a:pt x="114" y="308"/>
                    <a:pt x="112" y="309"/>
                  </a:cubicBezTo>
                  <a:cubicBezTo>
                    <a:pt x="112" y="309"/>
                    <a:pt x="111" y="309"/>
                    <a:pt x="110" y="30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2"/>
            <p:cNvSpPr>
              <a:spLocks/>
            </p:cNvSpPr>
            <p:nvPr/>
          </p:nvSpPr>
          <p:spPr bwMode="auto">
            <a:xfrm>
              <a:off x="6813551" y="2725738"/>
              <a:ext cx="503238" cy="755650"/>
            </a:xfrm>
            <a:custGeom>
              <a:avLst/>
              <a:gdLst>
                <a:gd name="T0" fmla="*/ 5 w 141"/>
                <a:gd name="T1" fmla="*/ 212 h 212"/>
                <a:gd name="T2" fmla="*/ 2 w 141"/>
                <a:gd name="T3" fmla="*/ 212 h 212"/>
                <a:gd name="T4" fmla="*/ 2 w 141"/>
                <a:gd name="T5" fmla="*/ 206 h 212"/>
                <a:gd name="T6" fmla="*/ 108 w 141"/>
                <a:gd name="T7" fmla="*/ 19 h 212"/>
                <a:gd name="T8" fmla="*/ 55 w 141"/>
                <a:gd name="T9" fmla="*/ 18 h 212"/>
                <a:gd name="T10" fmla="*/ 51 w 141"/>
                <a:gd name="T11" fmla="*/ 15 h 212"/>
                <a:gd name="T12" fmla="*/ 53 w 141"/>
                <a:gd name="T13" fmla="*/ 10 h 212"/>
                <a:gd name="T14" fmla="*/ 114 w 141"/>
                <a:gd name="T15" fmla="*/ 14 h 212"/>
                <a:gd name="T16" fmla="*/ 8 w 141"/>
                <a:gd name="T17" fmla="*/ 211 h 212"/>
                <a:gd name="T18" fmla="*/ 5 w 141"/>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212">
                  <a:moveTo>
                    <a:pt x="5" y="212"/>
                  </a:moveTo>
                  <a:cubicBezTo>
                    <a:pt x="4" y="212"/>
                    <a:pt x="3" y="212"/>
                    <a:pt x="2" y="212"/>
                  </a:cubicBezTo>
                  <a:cubicBezTo>
                    <a:pt x="1" y="210"/>
                    <a:pt x="0" y="208"/>
                    <a:pt x="2" y="206"/>
                  </a:cubicBezTo>
                  <a:cubicBezTo>
                    <a:pt x="38" y="164"/>
                    <a:pt x="128" y="49"/>
                    <a:pt x="108" y="19"/>
                  </a:cubicBezTo>
                  <a:cubicBezTo>
                    <a:pt x="102" y="9"/>
                    <a:pt x="84" y="9"/>
                    <a:pt x="55" y="18"/>
                  </a:cubicBezTo>
                  <a:cubicBezTo>
                    <a:pt x="53" y="18"/>
                    <a:pt x="51" y="17"/>
                    <a:pt x="51" y="15"/>
                  </a:cubicBezTo>
                  <a:cubicBezTo>
                    <a:pt x="50" y="13"/>
                    <a:pt x="51" y="11"/>
                    <a:pt x="53" y="10"/>
                  </a:cubicBezTo>
                  <a:cubicBezTo>
                    <a:pt x="86" y="0"/>
                    <a:pt x="106" y="2"/>
                    <a:pt x="114" y="14"/>
                  </a:cubicBezTo>
                  <a:cubicBezTo>
                    <a:pt x="141" y="55"/>
                    <a:pt x="21" y="195"/>
                    <a:pt x="8" y="211"/>
                  </a:cubicBezTo>
                  <a:cubicBezTo>
                    <a:pt x="7" y="212"/>
                    <a:pt x="6" y="212"/>
                    <a:pt x="5" y="2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63"/>
            <p:cNvSpPr>
              <a:spLocks/>
            </p:cNvSpPr>
            <p:nvPr/>
          </p:nvSpPr>
          <p:spPr bwMode="auto">
            <a:xfrm>
              <a:off x="6046788" y="2165351"/>
              <a:ext cx="628650" cy="1316038"/>
            </a:xfrm>
            <a:custGeom>
              <a:avLst/>
              <a:gdLst>
                <a:gd name="T0" fmla="*/ 82 w 176"/>
                <a:gd name="T1" fmla="*/ 369 h 369"/>
                <a:gd name="T2" fmla="*/ 78 w 176"/>
                <a:gd name="T3" fmla="*/ 367 h 369"/>
                <a:gd name="T4" fmla="*/ 76 w 176"/>
                <a:gd name="T5" fmla="*/ 25 h 369"/>
                <a:gd name="T6" fmla="*/ 173 w 176"/>
                <a:gd name="T7" fmla="*/ 14 h 369"/>
                <a:gd name="T8" fmla="*/ 176 w 176"/>
                <a:gd name="T9" fmla="*/ 19 h 369"/>
                <a:gd name="T10" fmla="*/ 171 w 176"/>
                <a:gd name="T11" fmla="*/ 21 h 369"/>
                <a:gd name="T12" fmla="*/ 81 w 176"/>
                <a:gd name="T13" fmla="*/ 31 h 369"/>
                <a:gd name="T14" fmla="*/ 86 w 176"/>
                <a:gd name="T15" fmla="*/ 365 h 369"/>
                <a:gd name="T16" fmla="*/ 83 w 176"/>
                <a:gd name="T17" fmla="*/ 369 h 369"/>
                <a:gd name="T18" fmla="*/ 82 w 176"/>
                <a:gd name="T1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369">
                  <a:moveTo>
                    <a:pt x="82" y="369"/>
                  </a:moveTo>
                  <a:cubicBezTo>
                    <a:pt x="80" y="369"/>
                    <a:pt x="79" y="368"/>
                    <a:pt x="78" y="367"/>
                  </a:cubicBezTo>
                  <a:cubicBezTo>
                    <a:pt x="75" y="356"/>
                    <a:pt x="0" y="99"/>
                    <a:pt x="76" y="25"/>
                  </a:cubicBezTo>
                  <a:cubicBezTo>
                    <a:pt x="98" y="4"/>
                    <a:pt x="131" y="0"/>
                    <a:pt x="173" y="14"/>
                  </a:cubicBezTo>
                  <a:cubicBezTo>
                    <a:pt x="175" y="14"/>
                    <a:pt x="176" y="17"/>
                    <a:pt x="176" y="19"/>
                  </a:cubicBezTo>
                  <a:cubicBezTo>
                    <a:pt x="175" y="21"/>
                    <a:pt x="173" y="22"/>
                    <a:pt x="171" y="21"/>
                  </a:cubicBezTo>
                  <a:cubicBezTo>
                    <a:pt x="131" y="8"/>
                    <a:pt x="101" y="11"/>
                    <a:pt x="81" y="31"/>
                  </a:cubicBezTo>
                  <a:cubicBezTo>
                    <a:pt x="8" y="101"/>
                    <a:pt x="85" y="362"/>
                    <a:pt x="86" y="365"/>
                  </a:cubicBezTo>
                  <a:cubicBezTo>
                    <a:pt x="86" y="367"/>
                    <a:pt x="85" y="369"/>
                    <a:pt x="83" y="369"/>
                  </a:cubicBezTo>
                  <a:cubicBezTo>
                    <a:pt x="83" y="369"/>
                    <a:pt x="82" y="369"/>
                    <a:pt x="82" y="36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38590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Signs that a </a:t>
            </a:r>
            <a:r>
              <a:rPr lang="en-US" err="1"/>
              <a:t>serverless</a:t>
            </a:r>
            <a:r>
              <a:rPr lang="en-US"/>
              <a:t> pattern might be useful for a given scenario</a:t>
            </a:r>
          </a:p>
        </p:txBody>
      </p:sp>
      <p:sp>
        <p:nvSpPr>
          <p:cNvPr id="3" name="Text Placeholder 2"/>
          <p:cNvSpPr>
            <a:spLocks noGrp="1"/>
          </p:cNvSpPr>
          <p:nvPr>
            <p:ph type="body" sz="quarter" idx="10"/>
          </p:nvPr>
        </p:nvSpPr>
        <p:spPr>
          <a:xfrm>
            <a:off x="269240" y="1835948"/>
            <a:ext cx="11653523" cy="3382529"/>
          </a:xfrm>
        </p:spPr>
        <p:txBody>
          <a:bodyPr/>
          <a:lstStyle/>
          <a:p>
            <a:pPr marL="742950" indent="-742950">
              <a:buAutoNum type="arabicPeriod"/>
            </a:pPr>
            <a:r>
              <a:rPr lang="en-US"/>
              <a:t>Stateless </a:t>
            </a:r>
            <a:r>
              <a:rPr lang="en-US">
                <a:sym typeface="Wingdings" panose="05000000000000000000" pitchFamily="2" charset="2"/>
              </a:rPr>
              <a:t> Scale</a:t>
            </a:r>
            <a:endParaRPr lang="en-US"/>
          </a:p>
          <a:p>
            <a:pPr marL="742950" indent="-742950">
              <a:buAutoNum type="arabicPeriod"/>
            </a:pPr>
            <a:r>
              <a:rPr lang="en-US"/>
              <a:t>Not worth deploying a traditional backend</a:t>
            </a:r>
          </a:p>
          <a:p>
            <a:pPr marL="742950" indent="-742950">
              <a:buAutoNum type="arabicPeriod"/>
            </a:pPr>
            <a:r>
              <a:rPr lang="en-US"/>
              <a:t>Workload is sporadic (very low &amp; high scale)</a:t>
            </a:r>
          </a:p>
          <a:p>
            <a:pPr marL="742950" indent="-742950">
              <a:buAutoNum type="arabicPeriod"/>
            </a:pPr>
            <a:r>
              <a:rPr lang="en-US"/>
              <a:t>Dev ops favored versus dedicated ops</a:t>
            </a:r>
          </a:p>
          <a:p>
            <a:pPr marL="742950" indent="-742950">
              <a:buAutoNum type="arabicPeriod"/>
            </a:pPr>
            <a:r>
              <a:rPr lang="en-US"/>
              <a:t>Lots of different services involved that need “glue”</a:t>
            </a:r>
          </a:p>
        </p:txBody>
      </p:sp>
    </p:spTree>
    <p:extLst>
      <p:ext uri="{BB962C8B-B14F-4D97-AF65-F5344CB8AC3E}">
        <p14:creationId xmlns:p14="http://schemas.microsoft.com/office/powerpoint/2010/main" val="728226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Eve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y 15 minutes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Clean table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Find and clean invalid data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a:gradFill>
                  <a:gsLst>
                    <a:gs pos="1250">
                      <a:srgbClr val="0078D7"/>
                    </a:gs>
                    <a:gs pos="99000">
                      <a:srgbClr val="0078D7"/>
                    </a:gs>
                  </a:gsLst>
                  <a:lin ang="5400000" scaled="0"/>
                </a:gradFill>
                <a:latin typeface="Segoe UI Light"/>
              </a:rPr>
              <a:t>Example: Timer based processing</a:t>
            </a:r>
            <a:endPar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1297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File added 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Blob Storage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ransfo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m CSV to data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ows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rPr>
                <a:t>CSV</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P</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ower BI</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Cha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 graphic</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a:gradFill>
                  <a:gsLst>
                    <a:gs pos="1250">
                      <a:srgbClr val="0078D7"/>
                    </a:gs>
                    <a:gs pos="99000">
                      <a:srgbClr val="0078D7"/>
                    </a:gs>
                  </a:gsLst>
                  <a:lin ang="5400000" scaled="0"/>
                </a:gradFill>
                <a:latin typeface="Segoe UI Light"/>
              </a:rPr>
              <a:t>Example: Azure service event processing</a:t>
            </a:r>
            <a:endPar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15190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BD9DE-B7ED-4B0E-BBF3-D3BEC0BA0A04}"/>
              </a:ext>
            </a:extLst>
          </p:cNvPr>
          <p:cNvSpPr>
            <a:spLocks noGrp="1"/>
          </p:cNvSpPr>
          <p:nvPr>
            <p:ph type="title"/>
          </p:nvPr>
        </p:nvSpPr>
        <p:spPr/>
        <p:txBody>
          <a:bodyPr/>
          <a:lstStyle/>
          <a:p>
            <a:r>
              <a:rPr lang="en-US" dirty="0"/>
              <a:t>Pete’s Blob Demo</a:t>
            </a:r>
          </a:p>
        </p:txBody>
      </p:sp>
      <p:sp>
        <p:nvSpPr>
          <p:cNvPr id="3" name="Content Placeholder 2">
            <a:extLst>
              <a:ext uri="{FF2B5EF4-FFF2-40B4-BE49-F238E27FC236}">
                <a16:creationId xmlns:a16="http://schemas.microsoft.com/office/drawing/2014/main" id="{DB9948C0-CB5B-487B-ABE0-95EE6A41D89C}"/>
              </a:ext>
            </a:extLst>
          </p:cNvPr>
          <p:cNvSpPr>
            <a:spLocks noGrp="1"/>
          </p:cNvSpPr>
          <p:nvPr>
            <p:ph idx="1"/>
          </p:nvPr>
        </p:nvSpPr>
        <p:spPr/>
        <p:txBody>
          <a:bodyPr/>
          <a:lstStyle/>
          <a:p>
            <a:pPr marL="0" indent="0">
              <a:buNone/>
            </a:pPr>
            <a:r>
              <a:rPr lang="en-US" dirty="0"/>
              <a:t>Blob Storage Replicator</a:t>
            </a:r>
          </a:p>
          <a:p>
            <a:r>
              <a:rPr lang="en-US" dirty="0"/>
              <a:t>C#</a:t>
            </a:r>
          </a:p>
          <a:p>
            <a:pPr lvl="1"/>
            <a:r>
              <a:rPr lang="en-US" dirty="0">
                <a:hlinkClick r:id="rId2"/>
              </a:rPr>
              <a:t>https://funcycopycs.azurewebsites.net</a:t>
            </a:r>
            <a:endParaRPr lang="en-US" dirty="0"/>
          </a:p>
          <a:p>
            <a:pPr lvl="1"/>
            <a:r>
              <a:rPr lang="en-US" dirty="0">
                <a:hlinkClick r:id="rId3"/>
              </a:rPr>
              <a:t>https://github.com/codingwithsasquatch/azfunc-storage-replicator-csharp</a:t>
            </a:r>
            <a:endParaRPr lang="en-US" dirty="0"/>
          </a:p>
          <a:p>
            <a:r>
              <a:rPr lang="en-US" dirty="0"/>
              <a:t>JS </a:t>
            </a:r>
          </a:p>
          <a:p>
            <a:pPr lvl="1"/>
            <a:r>
              <a:rPr lang="en-US" dirty="0">
                <a:hlinkClick r:id="rId4"/>
              </a:rPr>
              <a:t>https://funcycopyjs.azurewebsites.net</a:t>
            </a:r>
            <a:endParaRPr lang="en-US" dirty="0"/>
          </a:p>
          <a:p>
            <a:pPr lvl="1"/>
            <a:r>
              <a:rPr lang="en-US">
                <a:hlinkClick r:id="rId5"/>
              </a:rPr>
              <a:t>https</a:t>
            </a:r>
            <a:r>
              <a:rPr lang="en-US" dirty="0">
                <a:hlinkClick r:id="rId5"/>
              </a:rPr>
              <a:t>://github.com/codingwithsasquatch</a:t>
            </a:r>
            <a:r>
              <a:rPr lang="en-US">
                <a:hlinkClick r:id="rId5"/>
              </a:rPr>
              <a:t>/azfunc-storage-replicator-js</a:t>
            </a:r>
            <a:endParaRPr lang="en-US" dirty="0"/>
          </a:p>
        </p:txBody>
      </p:sp>
    </p:spTree>
    <p:extLst>
      <p:ext uri="{BB962C8B-B14F-4D97-AF65-F5344CB8AC3E}">
        <p14:creationId xmlns:p14="http://schemas.microsoft.com/office/powerpoint/2010/main" val="3518664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Excel file saved</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to OneDrive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Mic</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f</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 Graph API analyzes content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eates new sheets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with cha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a:gradFill>
                  <a:gsLst>
                    <a:gs pos="1250">
                      <a:srgbClr val="0078D7"/>
                    </a:gs>
                    <a:gs pos="99000">
                      <a:srgbClr val="0078D7"/>
                    </a:gs>
                  </a:gsLst>
                  <a:lin ang="5400000" scaled="0"/>
                </a:gradFill>
                <a:latin typeface="Segoe UI Light"/>
              </a:rPr>
              <a:t>Example: SaaS event processing </a:t>
            </a:r>
            <a:endPar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402129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Loaded web page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calls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W</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ebHook</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Completed page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eate ad based on user p</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file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a:gradFill>
                  <a:gsLst>
                    <a:gs pos="1250">
                      <a:srgbClr val="0078D7"/>
                    </a:gs>
                    <a:gs pos="99000">
                      <a:srgbClr val="0078D7"/>
                    </a:gs>
                  </a:gsLst>
                  <a:lin ang="5400000" scaled="0"/>
                </a:gradFill>
                <a:latin typeface="Segoe UI Light"/>
              </a:rPr>
              <a:t>Example: </a:t>
            </a:r>
            <a:r>
              <a:rPr lang="en-US" err="1">
                <a:gradFill>
                  <a:gsLst>
                    <a:gs pos="1250">
                      <a:srgbClr val="0078D7"/>
                    </a:gs>
                    <a:gs pos="99000">
                      <a:srgbClr val="0078D7"/>
                    </a:gs>
                  </a:gsLst>
                  <a:lin ang="5400000" scaled="0"/>
                </a:gradFill>
                <a:latin typeface="Segoe UI Light"/>
              </a:rPr>
              <a:t>Serverless</a:t>
            </a:r>
            <a:r>
              <a:rPr lang="en-US">
                <a:gradFill>
                  <a:gsLst>
                    <a:gs pos="1250">
                      <a:srgbClr val="0078D7"/>
                    </a:gs>
                    <a:gs pos="99000">
                      <a:srgbClr val="0078D7"/>
                    </a:gs>
                  </a:gsLst>
                  <a:lin ang="5400000" scaled="0"/>
                </a:gradFill>
                <a:latin typeface="Segoe UI Light"/>
              </a:rPr>
              <a:t> Web Applications architectures</a:t>
            </a:r>
            <a:endPar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32116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F16F9-76B9-4840-AA7C-E819536D5F5C}"/>
              </a:ext>
            </a:extLst>
          </p:cNvPr>
          <p:cNvSpPr>
            <a:spLocks noGrp="1"/>
          </p:cNvSpPr>
          <p:nvPr>
            <p:ph type="title"/>
          </p:nvPr>
        </p:nvSpPr>
        <p:spPr/>
        <p:txBody>
          <a:bodyPr/>
          <a:lstStyle/>
          <a:p>
            <a:r>
              <a:rPr lang="en-US"/>
              <a:t>Pete’s SPA application</a:t>
            </a:r>
          </a:p>
        </p:txBody>
      </p:sp>
      <p:sp>
        <p:nvSpPr>
          <p:cNvPr id="3" name="Content Placeholder 2">
            <a:extLst>
              <a:ext uri="{FF2B5EF4-FFF2-40B4-BE49-F238E27FC236}">
                <a16:creationId xmlns:a16="http://schemas.microsoft.com/office/drawing/2014/main" id="{1A84C5C1-B0FC-40FB-8E3A-03323B22180C}"/>
              </a:ext>
            </a:extLst>
          </p:cNvPr>
          <p:cNvSpPr>
            <a:spLocks noGrp="1"/>
          </p:cNvSpPr>
          <p:nvPr>
            <p:ph idx="1"/>
          </p:nvPr>
        </p:nvSpPr>
        <p:spPr/>
        <p:txBody>
          <a:bodyPr/>
          <a:lstStyle/>
          <a:p>
            <a:pPr marL="0" indent="0">
              <a:buNone/>
            </a:pPr>
            <a:r>
              <a:rPr lang="en-US" dirty="0">
                <a:hlinkClick r:id="rId2"/>
              </a:rPr>
              <a:t>https://github.com/codingwithsasquatch/functions-js-spa</a:t>
            </a:r>
          </a:p>
          <a:p>
            <a:endParaRPr lang="en-US" dirty="0">
              <a:hlinkClick r:id="rId2"/>
            </a:endParaRPr>
          </a:p>
          <a:p>
            <a:pPr marL="0" indent="0">
              <a:buNone/>
            </a:pPr>
            <a:r>
              <a:rPr lang="en-US" dirty="0">
                <a:hlinkClick r:id="rId2"/>
              </a:rPr>
              <a:t>https://funcyspa-4ivis7.azurewebsites.net/</a:t>
            </a:r>
            <a:endParaRPr lang="en-US" dirty="0"/>
          </a:p>
          <a:p>
            <a:endParaRPr lang="en-US" dirty="0"/>
          </a:p>
          <a:p>
            <a:endParaRPr lang="en-US" dirty="0"/>
          </a:p>
        </p:txBody>
      </p:sp>
    </p:spTree>
    <p:extLst>
      <p:ext uri="{BB962C8B-B14F-4D97-AF65-F5344CB8AC3E}">
        <p14:creationId xmlns:p14="http://schemas.microsoft.com/office/powerpoint/2010/main" val="3431020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Photo taken and</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W</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ebHook called</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Sto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es in blob storage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P</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oduces scaled images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a:gradFill>
                  <a:gsLst>
                    <a:gs pos="1250">
                      <a:srgbClr val="0078D7"/>
                    </a:gs>
                    <a:gs pos="99000">
                      <a:srgbClr val="0078D7"/>
                    </a:gs>
                  </a:gsLst>
                  <a:lin ang="5400000" scaled="0"/>
                </a:gradFill>
                <a:latin typeface="Segoe UI Light"/>
              </a:rPr>
              <a:t>Example: </a:t>
            </a:r>
            <a:r>
              <a:rPr lang="en-US" err="1">
                <a:gradFill>
                  <a:gsLst>
                    <a:gs pos="1250">
                      <a:srgbClr val="0078D7"/>
                    </a:gs>
                    <a:gs pos="99000">
                      <a:srgbClr val="0078D7"/>
                    </a:gs>
                  </a:gsLst>
                  <a:lin ang="5400000" scaled="0"/>
                </a:gradFill>
                <a:latin typeface="Segoe UI Light"/>
              </a:rPr>
              <a:t>Serverless</a:t>
            </a:r>
            <a:r>
              <a:rPr lang="en-US">
                <a:gradFill>
                  <a:gsLst>
                    <a:gs pos="1250">
                      <a:srgbClr val="0078D7"/>
                    </a:gs>
                    <a:gs pos="99000">
                      <a:srgbClr val="0078D7"/>
                    </a:gs>
                  </a:gsLst>
                  <a:lin ang="5400000" scaled="0"/>
                </a:gradFill>
                <a:latin typeface="Segoe UI Light"/>
              </a:rPr>
              <a:t> Mobile back ends</a:t>
            </a:r>
            <a:endPar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35782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50"/>
          <p:cNvSpPr>
            <a:spLocks/>
          </p:cNvSpPr>
          <p:nvPr/>
        </p:nvSpPr>
        <p:spPr bwMode="auto">
          <a:xfrm>
            <a:off x="4715196" y="3004242"/>
            <a:ext cx="2739452" cy="1837047"/>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solidFill>
          <a:ln w="19050" cap="flat">
            <a:solidFill>
              <a:schemeClr val="tx2"/>
            </a:solidFill>
            <a:prstDash val="solid"/>
            <a:miter lim="800000"/>
            <a:headEnd/>
            <a:tailEnd/>
          </a:ln>
        </p:spPr>
        <p:txBody>
          <a:bodyPr rot="0" spcFirstLastPara="0" vertOverflow="overflow" horzOverflow="overflow" vert="horz" wrap="square" lIns="89641" tIns="44820" rIns="89641" bIns="44820" numCol="1" spcCol="0" rtlCol="0" fromWordArt="0" anchor="t" anchorCtr="0" forceAA="0" compatLnSpc="1">
            <a:prstTxWarp prst="textNoShape">
              <a:avLst/>
            </a:prstTxWarp>
            <a:noAutofit/>
          </a:bodyPr>
          <a:lstStyle/>
          <a:p>
            <a:pPr defTabSz="914378">
              <a:defRPr/>
            </a:pPr>
            <a:endParaRPr lang="en-US" sz="1765">
              <a:solidFill>
                <a:srgbClr val="353535"/>
              </a:solidFill>
              <a:latin typeface="Segoe UI Semilight"/>
            </a:endParaRPr>
          </a:p>
        </p:txBody>
      </p:sp>
      <p:sp>
        <p:nvSpPr>
          <p:cNvPr id="31" name="Title 30"/>
          <p:cNvSpPr>
            <a:spLocks noGrp="1"/>
          </p:cNvSpPr>
          <p:nvPr>
            <p:ph type="title"/>
          </p:nvPr>
        </p:nvSpPr>
        <p:spPr>
          <a:xfrm>
            <a:off x="269325" y="290003"/>
            <a:ext cx="12250963" cy="899524"/>
          </a:xfrm>
        </p:spPr>
        <p:txBody>
          <a:bodyPr/>
          <a:lstStyle/>
          <a:p>
            <a:r>
              <a:rPr lang="en-US" sz="4607" err="1"/>
              <a:t>Serverless</a:t>
            </a:r>
            <a:r>
              <a:rPr lang="en-US" sz="4607"/>
              <a:t>, the future platform for next gen apps </a:t>
            </a:r>
          </a:p>
        </p:txBody>
      </p:sp>
      <p:grpSp>
        <p:nvGrpSpPr>
          <p:cNvPr id="155" name="Group 154"/>
          <p:cNvGrpSpPr/>
          <p:nvPr/>
        </p:nvGrpSpPr>
        <p:grpSpPr>
          <a:xfrm>
            <a:off x="1720800" y="3381170"/>
            <a:ext cx="1314299" cy="1314299"/>
            <a:chOff x="2775150" y="2127586"/>
            <a:chExt cx="1340672" cy="1340672"/>
          </a:xfrm>
        </p:grpSpPr>
        <p:sp>
          <p:nvSpPr>
            <p:cNvPr id="156" name="Oval 155"/>
            <p:cNvSpPr/>
            <p:nvPr/>
          </p:nvSpPr>
          <p:spPr bwMode="auto">
            <a:xfrm>
              <a:off x="2775150"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737373"/>
            </a:solidFill>
            <a:ln w="38100">
              <a:solidFill>
                <a:srgbClr val="EAEAEA"/>
              </a:solidFill>
              <a:miter lim="800000"/>
            </a:ln>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grpSp>
      <p:grpSp>
        <p:nvGrpSpPr>
          <p:cNvPr id="158" name="Group 157"/>
          <p:cNvGrpSpPr/>
          <p:nvPr/>
        </p:nvGrpSpPr>
        <p:grpSpPr>
          <a:xfrm>
            <a:off x="9191377" y="3381170"/>
            <a:ext cx="1314299" cy="1314299"/>
            <a:chOff x="8320652" y="2127586"/>
            <a:chExt cx="1340672" cy="1340672"/>
          </a:xfrm>
        </p:grpSpPr>
        <p:sp>
          <p:nvSpPr>
            <p:cNvPr id="159" name="Oval 158"/>
            <p:cNvSpPr/>
            <p:nvPr/>
          </p:nvSpPr>
          <p:spPr bwMode="auto">
            <a:xfrm>
              <a:off x="832065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0" name="Group 8"/>
            <p:cNvGrpSpPr>
              <a:grpSpLocks noChangeAspect="1"/>
            </p:cNvGrpSpPr>
            <p:nvPr/>
          </p:nvGrpSpPr>
          <p:grpSpPr bwMode="auto">
            <a:xfrm>
              <a:off x="8561965" y="2577338"/>
              <a:ext cx="897974" cy="451613"/>
              <a:chOff x="7" y="12"/>
              <a:chExt cx="342" cy="172"/>
            </a:xfrm>
          </p:grpSpPr>
          <p:sp>
            <p:nvSpPr>
              <p:cNvPr id="161" name="Rectangle 9"/>
              <p:cNvSpPr>
                <a:spLocks noChangeArrowheads="1"/>
              </p:cNvSpPr>
              <p:nvPr/>
            </p:nvSpPr>
            <p:spPr bwMode="auto">
              <a:xfrm>
                <a:off x="7" y="64"/>
                <a:ext cx="87" cy="120"/>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62" name="Rectangle 10"/>
              <p:cNvSpPr>
                <a:spLocks noChangeArrowheads="1"/>
              </p:cNvSpPr>
              <p:nvPr/>
            </p:nvSpPr>
            <p:spPr bwMode="auto">
              <a:xfrm>
                <a:off x="195" y="76"/>
                <a:ext cx="154" cy="108"/>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63" name="Line 11"/>
              <p:cNvSpPr>
                <a:spLocks noChangeShapeType="1"/>
              </p:cNvSpPr>
              <p:nvPr/>
            </p:nvSpPr>
            <p:spPr bwMode="auto">
              <a:xfrm flipV="1">
                <a:off x="311" y="124"/>
                <a:ext cx="0" cy="17"/>
              </a:xfrm>
              <a:prstGeom prst="line">
                <a:avLst/>
              </a:prstGeom>
              <a:noFill/>
              <a:ln w="25400"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6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6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grpSp>
      </p:grpSp>
      <p:cxnSp>
        <p:nvCxnSpPr>
          <p:cNvPr id="166" name="Straight Arrow Connector 165"/>
          <p:cNvCxnSpPr>
            <a:cxnSpLocks/>
          </p:cNvCxnSpPr>
          <p:nvPr/>
        </p:nvCxnSpPr>
        <p:spPr>
          <a:xfrm>
            <a:off x="3248588" y="4013815"/>
            <a:ext cx="1183792"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7742380" y="4013815"/>
            <a:ext cx="1183792"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983693" y="2272946"/>
            <a:ext cx="6044051" cy="400104"/>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225">
              <a:defRPr/>
            </a:pPr>
            <a:r>
              <a:rPr lang="en-US" sz="1961">
                <a:gradFill>
                  <a:gsLst>
                    <a:gs pos="1250">
                      <a:srgbClr val="353535"/>
                    </a:gs>
                    <a:gs pos="100000">
                      <a:srgbClr val="353535"/>
                    </a:gs>
                  </a:gsLst>
                  <a:lin ang="5400000" scaled="0"/>
                </a:gradFill>
              </a:rPr>
              <a:t>How do I </a:t>
            </a:r>
            <a:r>
              <a:rPr lang="en-US" sz="1961" b="1">
                <a:gradFill>
                  <a:gsLst>
                    <a:gs pos="1250">
                      <a:srgbClr val="353535"/>
                    </a:gs>
                    <a:gs pos="100000">
                      <a:srgbClr val="353535"/>
                    </a:gs>
                  </a:gsLst>
                  <a:lin ang="5400000" scaled="0"/>
                </a:gradFill>
              </a:rPr>
              <a:t>architect</a:t>
            </a:r>
            <a:r>
              <a:rPr lang="en-US" sz="1961">
                <a:gradFill>
                  <a:gsLst>
                    <a:gs pos="1250">
                      <a:srgbClr val="353535"/>
                    </a:gs>
                    <a:gs pos="100000">
                      <a:srgbClr val="353535"/>
                    </a:gs>
                  </a:gsLst>
                  <a:lin ang="5400000" scaled="0"/>
                </a:gradFill>
              </a:rPr>
              <a:t> my app to become </a:t>
            </a:r>
            <a:r>
              <a:rPr lang="en-US" sz="1961" err="1">
                <a:gradFill>
                  <a:gsLst>
                    <a:gs pos="1250">
                      <a:srgbClr val="353535"/>
                    </a:gs>
                    <a:gs pos="100000">
                      <a:srgbClr val="353535"/>
                    </a:gs>
                  </a:gsLst>
                  <a:lin ang="5400000" scaled="0"/>
                </a:gradFill>
              </a:rPr>
              <a:t>Serverless</a:t>
            </a:r>
            <a:r>
              <a:rPr lang="en-US" sz="1961">
                <a:gradFill>
                  <a:gsLst>
                    <a:gs pos="1250">
                      <a:srgbClr val="353535"/>
                    </a:gs>
                    <a:gs pos="100000">
                      <a:srgbClr val="353535"/>
                    </a:gs>
                  </a:gsLst>
                  <a:lin ang="5400000" scaled="0"/>
                </a:gradFill>
              </a:rPr>
              <a:t>?</a:t>
            </a:r>
          </a:p>
        </p:txBody>
      </p:sp>
      <p:grpSp>
        <p:nvGrpSpPr>
          <p:cNvPr id="4" name="Group 4"/>
          <p:cNvGrpSpPr>
            <a:grpSpLocks noChangeAspect="1"/>
          </p:cNvGrpSpPr>
          <p:nvPr/>
        </p:nvGrpSpPr>
        <p:grpSpPr bwMode="auto">
          <a:xfrm>
            <a:off x="5549701" y="3436796"/>
            <a:ext cx="160385" cy="257283"/>
            <a:chOff x="6" y="12"/>
            <a:chExt cx="192" cy="308"/>
          </a:xfrm>
        </p:grpSpPr>
        <p:sp>
          <p:nvSpPr>
            <p:cNvPr id="6" name="Rectangle 5"/>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7" name="Rectangle 6"/>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8" name="Rectangle 7"/>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9" name="Rectangle 8"/>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0"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1"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2" name="Oval 11"/>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3" name="Oval 12"/>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4" name="Rectangle 13"/>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grpSp>
      <p:grpSp>
        <p:nvGrpSpPr>
          <p:cNvPr id="50" name="Group 4"/>
          <p:cNvGrpSpPr>
            <a:grpSpLocks noChangeAspect="1"/>
          </p:cNvGrpSpPr>
          <p:nvPr/>
        </p:nvGrpSpPr>
        <p:grpSpPr bwMode="auto">
          <a:xfrm>
            <a:off x="6147310" y="3221722"/>
            <a:ext cx="160385" cy="257283"/>
            <a:chOff x="6" y="12"/>
            <a:chExt cx="192" cy="308"/>
          </a:xfrm>
        </p:grpSpPr>
        <p:sp>
          <p:nvSpPr>
            <p:cNvPr id="51" name="Rectangle 50"/>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52" name="Rectangle 51"/>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53" name="Rectangle 52"/>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54" name="Rectangle 53"/>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55"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56"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57" name="Oval 56"/>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58" name="Oval 57"/>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59" name="Rectangle 58"/>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grpSp>
      <p:grpSp>
        <p:nvGrpSpPr>
          <p:cNvPr id="60" name="Group 4"/>
          <p:cNvGrpSpPr>
            <a:grpSpLocks noChangeAspect="1"/>
          </p:cNvGrpSpPr>
          <p:nvPr/>
        </p:nvGrpSpPr>
        <p:grpSpPr bwMode="auto">
          <a:xfrm>
            <a:off x="5311644" y="3991717"/>
            <a:ext cx="160385" cy="257283"/>
            <a:chOff x="6" y="12"/>
            <a:chExt cx="192" cy="308"/>
          </a:xfrm>
        </p:grpSpPr>
        <p:sp>
          <p:nvSpPr>
            <p:cNvPr id="61" name="Rectangle 60"/>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68" name="Rectangle 6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69" name="Rectangle 6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70" name="Rectangle 6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7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7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73" name="Oval 7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74" name="Oval 7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75" name="Rectangle 7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grpSp>
      <p:grpSp>
        <p:nvGrpSpPr>
          <p:cNvPr id="76" name="Group 4"/>
          <p:cNvGrpSpPr>
            <a:grpSpLocks noChangeAspect="1"/>
          </p:cNvGrpSpPr>
          <p:nvPr/>
        </p:nvGrpSpPr>
        <p:grpSpPr bwMode="auto">
          <a:xfrm>
            <a:off x="5909251" y="3889926"/>
            <a:ext cx="160385" cy="257283"/>
            <a:chOff x="6" y="12"/>
            <a:chExt cx="192" cy="308"/>
          </a:xfrm>
        </p:grpSpPr>
        <p:sp>
          <p:nvSpPr>
            <p:cNvPr id="77" name="Rectangle 7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78" name="Rectangle 7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79" name="Rectangle 7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80" name="Rectangle 7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8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8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83" name="Oval 8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84" name="Oval 8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85" name="Rectangle 8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grpSp>
      <p:grpSp>
        <p:nvGrpSpPr>
          <p:cNvPr id="86" name="Group 4"/>
          <p:cNvGrpSpPr>
            <a:grpSpLocks noChangeAspect="1"/>
          </p:cNvGrpSpPr>
          <p:nvPr/>
        </p:nvGrpSpPr>
        <p:grpSpPr bwMode="auto">
          <a:xfrm>
            <a:off x="6659545" y="4305298"/>
            <a:ext cx="160385" cy="257283"/>
            <a:chOff x="6" y="12"/>
            <a:chExt cx="192" cy="308"/>
          </a:xfrm>
        </p:grpSpPr>
        <p:sp>
          <p:nvSpPr>
            <p:cNvPr id="87" name="Rectangle 8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88" name="Rectangle 8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89" name="Rectangle 8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90" name="Rectangle 8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9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9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93" name="Oval 9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94" name="Oval 9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95" name="Rectangle 9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grpSp>
      <p:grpSp>
        <p:nvGrpSpPr>
          <p:cNvPr id="96" name="Group 4"/>
          <p:cNvGrpSpPr>
            <a:grpSpLocks noChangeAspect="1"/>
          </p:cNvGrpSpPr>
          <p:nvPr/>
        </p:nvGrpSpPr>
        <p:grpSpPr bwMode="auto">
          <a:xfrm>
            <a:off x="6474024" y="3770078"/>
            <a:ext cx="160385" cy="257283"/>
            <a:chOff x="6" y="12"/>
            <a:chExt cx="192" cy="308"/>
          </a:xfrm>
        </p:grpSpPr>
        <p:sp>
          <p:nvSpPr>
            <p:cNvPr id="97" name="Rectangle 9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98" name="Rectangle 9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99" name="Rectangle 9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00" name="Rectangle 9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0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0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03" name="Oval 10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04" name="Oval 10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05" name="Rectangle 10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grpSp>
      <p:grpSp>
        <p:nvGrpSpPr>
          <p:cNvPr id="106" name="Group 4"/>
          <p:cNvGrpSpPr>
            <a:grpSpLocks noChangeAspect="1"/>
          </p:cNvGrpSpPr>
          <p:nvPr/>
        </p:nvGrpSpPr>
        <p:grpSpPr bwMode="auto">
          <a:xfrm>
            <a:off x="7007603" y="3909629"/>
            <a:ext cx="160385" cy="257283"/>
            <a:chOff x="6" y="12"/>
            <a:chExt cx="192" cy="308"/>
          </a:xfrm>
        </p:grpSpPr>
        <p:sp>
          <p:nvSpPr>
            <p:cNvPr id="107" name="Rectangle 10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08" name="Rectangle 10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09" name="Rectangle 10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10" name="Rectangle 10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1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1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13" name="Oval 11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14" name="Oval 11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15" name="Rectangle 11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grpSp>
      <p:grpSp>
        <p:nvGrpSpPr>
          <p:cNvPr id="116" name="Group 4"/>
          <p:cNvGrpSpPr>
            <a:grpSpLocks noChangeAspect="1"/>
          </p:cNvGrpSpPr>
          <p:nvPr/>
        </p:nvGrpSpPr>
        <p:grpSpPr bwMode="auto">
          <a:xfrm>
            <a:off x="5886265" y="4443208"/>
            <a:ext cx="160385" cy="257283"/>
            <a:chOff x="6" y="12"/>
            <a:chExt cx="192" cy="308"/>
          </a:xfrm>
        </p:grpSpPr>
        <p:sp>
          <p:nvSpPr>
            <p:cNvPr id="117" name="Rectangle 11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18" name="Rectangle 11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19" name="Rectangle 11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20" name="Rectangle 11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2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2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23" name="Oval 12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24" name="Oval 12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25" name="Rectangle 12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grpSp>
      <p:grpSp>
        <p:nvGrpSpPr>
          <p:cNvPr id="126" name="Group 4"/>
          <p:cNvGrpSpPr>
            <a:grpSpLocks noChangeAspect="1"/>
          </p:cNvGrpSpPr>
          <p:nvPr/>
        </p:nvGrpSpPr>
        <p:grpSpPr bwMode="auto">
          <a:xfrm>
            <a:off x="5016122" y="4395595"/>
            <a:ext cx="160385" cy="257283"/>
            <a:chOff x="6" y="12"/>
            <a:chExt cx="192" cy="308"/>
          </a:xfrm>
        </p:grpSpPr>
        <p:sp>
          <p:nvSpPr>
            <p:cNvPr id="127" name="Rectangle 12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28" name="Rectangle 12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29" name="Rectangle 12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30" name="Rectangle 12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3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3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33" name="Oval 13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34" name="Oval 13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35" name="Rectangle 13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grpSp>
    </p:spTree>
    <p:extLst>
      <p:ext uri="{BB962C8B-B14F-4D97-AF65-F5344CB8AC3E}">
        <p14:creationId xmlns:p14="http://schemas.microsoft.com/office/powerpoint/2010/main" val="406821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650"/>
                                  </p:stCondLst>
                                  <p:childTnLst>
                                    <p:animMotion origin="layout" path="M 4.02349E-6 -4.07626E-6 L 0.03676 -4.07626E-6 " pathEditMode="relative" rAng="0" ptsTypes="AA">
                                      <p:cBhvr>
                                        <p:cTn id="9" dur="500" spd="-100000" fill="hold"/>
                                        <p:tgtEl>
                                          <p:spTgt spid="31"/>
                                        </p:tgtEl>
                                        <p:attrNameLst>
                                          <p:attrName>ppt_x</p:attrName>
                                          <p:attrName>ppt_y</p:attrName>
                                        </p:attrNameLst>
                                      </p:cBhvr>
                                      <p:rCtr x="1838" y="0"/>
                                    </p:animMotion>
                                  </p:childTnLst>
                                </p:cTn>
                              </p:par>
                            </p:childTnLst>
                          </p:cTn>
                        </p:par>
                        <p:par>
                          <p:cTn id="10" fill="hold">
                            <p:stCondLst>
                              <p:cond delay="1150"/>
                            </p:stCondLst>
                            <p:childTnLst>
                              <p:par>
                                <p:cTn id="11" presetID="53" presetClass="entr" presetSubtype="16" fill="hold" nodeType="afterEffect">
                                  <p:stCondLst>
                                    <p:cond delay="0"/>
                                  </p:stCondLst>
                                  <p:childTnLst>
                                    <p:set>
                                      <p:cBhvr>
                                        <p:cTn id="12" dur="1" fill="hold">
                                          <p:stCondLst>
                                            <p:cond delay="0"/>
                                          </p:stCondLst>
                                        </p:cTn>
                                        <p:tgtEl>
                                          <p:spTgt spid="126"/>
                                        </p:tgtEl>
                                        <p:attrNameLst>
                                          <p:attrName>style.visibility</p:attrName>
                                        </p:attrNameLst>
                                      </p:cBhvr>
                                      <p:to>
                                        <p:strVal val="visible"/>
                                      </p:to>
                                    </p:set>
                                    <p:anim calcmode="lin" valueType="num">
                                      <p:cBhvr>
                                        <p:cTn id="13" dur="500" fill="hold"/>
                                        <p:tgtEl>
                                          <p:spTgt spid="126"/>
                                        </p:tgtEl>
                                        <p:attrNameLst>
                                          <p:attrName>ppt_w</p:attrName>
                                        </p:attrNameLst>
                                      </p:cBhvr>
                                      <p:tavLst>
                                        <p:tav tm="0">
                                          <p:val>
                                            <p:fltVal val="0"/>
                                          </p:val>
                                        </p:tav>
                                        <p:tav tm="100000">
                                          <p:val>
                                            <p:strVal val="#ppt_w"/>
                                          </p:val>
                                        </p:tav>
                                      </p:tavLst>
                                    </p:anim>
                                    <p:anim calcmode="lin" valueType="num">
                                      <p:cBhvr>
                                        <p:cTn id="14" dur="500" fill="hold"/>
                                        <p:tgtEl>
                                          <p:spTgt spid="126"/>
                                        </p:tgtEl>
                                        <p:attrNameLst>
                                          <p:attrName>ppt_h</p:attrName>
                                        </p:attrNameLst>
                                      </p:cBhvr>
                                      <p:tavLst>
                                        <p:tav tm="0">
                                          <p:val>
                                            <p:fltVal val="0"/>
                                          </p:val>
                                        </p:tav>
                                        <p:tav tm="100000">
                                          <p:val>
                                            <p:strVal val="#ppt_h"/>
                                          </p:val>
                                        </p:tav>
                                      </p:tavLst>
                                    </p:anim>
                                    <p:animEffect transition="in" filter="fade">
                                      <p:cBhvr>
                                        <p:cTn id="15" dur="500"/>
                                        <p:tgtEl>
                                          <p:spTgt spid="1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650"/>
                                        <p:tgtEl>
                                          <p:spTgt spid="66"/>
                                        </p:tgtEl>
                                      </p:cBhvr>
                                    </p:animEffect>
                                  </p:childTnLst>
                                </p:cTn>
                              </p:par>
                              <p:par>
                                <p:cTn id="19" presetID="42" presetClass="path" presetSubtype="0" decel="100000" fill="hold" grpId="1" nodeType="withEffect">
                                  <p:stCondLst>
                                    <p:cond delay="0"/>
                                  </p:stCondLst>
                                  <p:childTnLst>
                                    <p:animMotion origin="layout" path="M -4.70258E-6 -4.61189E-6 L -4.70258E-6 0.04358 " pathEditMode="relative" rAng="0" ptsTypes="AA">
                                      <p:cBhvr>
                                        <p:cTn id="20" dur="650" spd="-100000" fill="hold"/>
                                        <p:tgtEl>
                                          <p:spTgt spid="66"/>
                                        </p:tgtEl>
                                        <p:attrNameLst>
                                          <p:attrName>ppt_x</p:attrName>
                                          <p:attrName>ppt_y</p:attrName>
                                        </p:attrNameLst>
                                      </p:cBhvr>
                                      <p:rCtr x="0" y="2179"/>
                                    </p:animMotion>
                                  </p:childTnLst>
                                </p:cTn>
                              </p:par>
                              <p:par>
                                <p:cTn id="21" presetID="53" presetClass="entr" presetSubtype="16" fill="hold" nodeType="withEffect">
                                  <p:stCondLst>
                                    <p:cond delay="50"/>
                                  </p:stCondLst>
                                  <p:childTnLst>
                                    <p:set>
                                      <p:cBhvr>
                                        <p:cTn id="22" dur="1" fill="hold">
                                          <p:stCondLst>
                                            <p:cond delay="0"/>
                                          </p:stCondLst>
                                        </p:cTn>
                                        <p:tgtEl>
                                          <p:spTgt spid="60"/>
                                        </p:tgtEl>
                                        <p:attrNameLst>
                                          <p:attrName>style.visibility</p:attrName>
                                        </p:attrNameLst>
                                      </p:cBhvr>
                                      <p:to>
                                        <p:strVal val="visible"/>
                                      </p:to>
                                    </p:set>
                                    <p:anim calcmode="lin" valueType="num">
                                      <p:cBhvr>
                                        <p:cTn id="23" dur="500" fill="hold"/>
                                        <p:tgtEl>
                                          <p:spTgt spid="60"/>
                                        </p:tgtEl>
                                        <p:attrNameLst>
                                          <p:attrName>ppt_w</p:attrName>
                                        </p:attrNameLst>
                                      </p:cBhvr>
                                      <p:tavLst>
                                        <p:tav tm="0">
                                          <p:val>
                                            <p:fltVal val="0"/>
                                          </p:val>
                                        </p:tav>
                                        <p:tav tm="100000">
                                          <p:val>
                                            <p:strVal val="#ppt_w"/>
                                          </p:val>
                                        </p:tav>
                                      </p:tavLst>
                                    </p:anim>
                                    <p:anim calcmode="lin" valueType="num">
                                      <p:cBhvr>
                                        <p:cTn id="24" dur="500" fill="hold"/>
                                        <p:tgtEl>
                                          <p:spTgt spid="60"/>
                                        </p:tgtEl>
                                        <p:attrNameLst>
                                          <p:attrName>ppt_h</p:attrName>
                                        </p:attrNameLst>
                                      </p:cBhvr>
                                      <p:tavLst>
                                        <p:tav tm="0">
                                          <p:val>
                                            <p:fltVal val="0"/>
                                          </p:val>
                                        </p:tav>
                                        <p:tav tm="100000">
                                          <p:val>
                                            <p:strVal val="#ppt_h"/>
                                          </p:val>
                                        </p:tav>
                                      </p:tavLst>
                                    </p:anim>
                                    <p:animEffect transition="in" filter="fade">
                                      <p:cBhvr>
                                        <p:cTn id="25" dur="500"/>
                                        <p:tgtEl>
                                          <p:spTgt spid="60"/>
                                        </p:tgtEl>
                                      </p:cBhvr>
                                    </p:animEffect>
                                  </p:childTnLst>
                                </p:cTn>
                              </p:par>
                              <p:par>
                                <p:cTn id="26" presetID="53" presetClass="entr" presetSubtype="16" fill="hold" nodeType="withEffect">
                                  <p:stCondLst>
                                    <p:cond delay="100"/>
                                  </p:stCondLst>
                                  <p:childTnLst>
                                    <p:set>
                                      <p:cBhvr>
                                        <p:cTn id="27" dur="1" fill="hold">
                                          <p:stCondLst>
                                            <p:cond delay="0"/>
                                          </p:stCondLst>
                                        </p:cTn>
                                        <p:tgtEl>
                                          <p:spTgt spid="76"/>
                                        </p:tgtEl>
                                        <p:attrNameLst>
                                          <p:attrName>style.visibility</p:attrName>
                                        </p:attrNameLst>
                                      </p:cBhvr>
                                      <p:to>
                                        <p:strVal val="visible"/>
                                      </p:to>
                                    </p:set>
                                    <p:anim calcmode="lin" valueType="num">
                                      <p:cBhvr>
                                        <p:cTn id="28" dur="500" fill="hold"/>
                                        <p:tgtEl>
                                          <p:spTgt spid="76"/>
                                        </p:tgtEl>
                                        <p:attrNameLst>
                                          <p:attrName>ppt_w</p:attrName>
                                        </p:attrNameLst>
                                      </p:cBhvr>
                                      <p:tavLst>
                                        <p:tav tm="0">
                                          <p:val>
                                            <p:fltVal val="0"/>
                                          </p:val>
                                        </p:tav>
                                        <p:tav tm="100000">
                                          <p:val>
                                            <p:strVal val="#ppt_w"/>
                                          </p:val>
                                        </p:tav>
                                      </p:tavLst>
                                    </p:anim>
                                    <p:anim calcmode="lin" valueType="num">
                                      <p:cBhvr>
                                        <p:cTn id="29" dur="500" fill="hold"/>
                                        <p:tgtEl>
                                          <p:spTgt spid="76"/>
                                        </p:tgtEl>
                                        <p:attrNameLst>
                                          <p:attrName>ppt_h</p:attrName>
                                        </p:attrNameLst>
                                      </p:cBhvr>
                                      <p:tavLst>
                                        <p:tav tm="0">
                                          <p:val>
                                            <p:fltVal val="0"/>
                                          </p:val>
                                        </p:tav>
                                        <p:tav tm="100000">
                                          <p:val>
                                            <p:strVal val="#ppt_h"/>
                                          </p:val>
                                        </p:tav>
                                      </p:tavLst>
                                    </p:anim>
                                    <p:animEffect transition="in" filter="fade">
                                      <p:cBhvr>
                                        <p:cTn id="30" dur="500"/>
                                        <p:tgtEl>
                                          <p:spTgt spid="76"/>
                                        </p:tgtEl>
                                      </p:cBhvr>
                                    </p:animEffect>
                                  </p:childTnLst>
                                </p:cTn>
                              </p:par>
                              <p:par>
                                <p:cTn id="31" presetID="53" presetClass="entr" presetSubtype="16" fill="hold" nodeType="withEffect">
                                  <p:stCondLst>
                                    <p:cond delay="150"/>
                                  </p:stCondLst>
                                  <p:childTnLst>
                                    <p:set>
                                      <p:cBhvr>
                                        <p:cTn id="32" dur="1" fill="hold">
                                          <p:stCondLst>
                                            <p:cond delay="0"/>
                                          </p:stCondLst>
                                        </p:cTn>
                                        <p:tgtEl>
                                          <p:spTgt spid="96"/>
                                        </p:tgtEl>
                                        <p:attrNameLst>
                                          <p:attrName>style.visibility</p:attrName>
                                        </p:attrNameLst>
                                      </p:cBhvr>
                                      <p:to>
                                        <p:strVal val="visible"/>
                                      </p:to>
                                    </p:set>
                                    <p:anim calcmode="lin" valueType="num">
                                      <p:cBhvr>
                                        <p:cTn id="33" dur="500" fill="hold"/>
                                        <p:tgtEl>
                                          <p:spTgt spid="96"/>
                                        </p:tgtEl>
                                        <p:attrNameLst>
                                          <p:attrName>ppt_w</p:attrName>
                                        </p:attrNameLst>
                                      </p:cBhvr>
                                      <p:tavLst>
                                        <p:tav tm="0">
                                          <p:val>
                                            <p:fltVal val="0"/>
                                          </p:val>
                                        </p:tav>
                                        <p:tav tm="100000">
                                          <p:val>
                                            <p:strVal val="#ppt_w"/>
                                          </p:val>
                                        </p:tav>
                                      </p:tavLst>
                                    </p:anim>
                                    <p:anim calcmode="lin" valueType="num">
                                      <p:cBhvr>
                                        <p:cTn id="34" dur="500" fill="hold"/>
                                        <p:tgtEl>
                                          <p:spTgt spid="96"/>
                                        </p:tgtEl>
                                        <p:attrNameLst>
                                          <p:attrName>ppt_h</p:attrName>
                                        </p:attrNameLst>
                                      </p:cBhvr>
                                      <p:tavLst>
                                        <p:tav tm="0">
                                          <p:val>
                                            <p:fltVal val="0"/>
                                          </p:val>
                                        </p:tav>
                                        <p:tav tm="100000">
                                          <p:val>
                                            <p:strVal val="#ppt_h"/>
                                          </p:val>
                                        </p:tav>
                                      </p:tavLst>
                                    </p:anim>
                                    <p:animEffect transition="in" filter="fade">
                                      <p:cBhvr>
                                        <p:cTn id="35" dur="500"/>
                                        <p:tgtEl>
                                          <p:spTgt spid="96"/>
                                        </p:tgtEl>
                                      </p:cBhvr>
                                    </p:animEffect>
                                  </p:childTnLst>
                                </p:cTn>
                              </p:par>
                              <p:par>
                                <p:cTn id="36" presetID="53" presetClass="entr" presetSubtype="16" fill="hold" nodeType="withEffect">
                                  <p:stCondLst>
                                    <p:cond delay="200"/>
                                  </p:stCondLst>
                                  <p:childTnLst>
                                    <p:set>
                                      <p:cBhvr>
                                        <p:cTn id="37" dur="1" fill="hold">
                                          <p:stCondLst>
                                            <p:cond delay="0"/>
                                          </p:stCondLst>
                                        </p:cTn>
                                        <p:tgtEl>
                                          <p:spTgt spid="86"/>
                                        </p:tgtEl>
                                        <p:attrNameLst>
                                          <p:attrName>style.visibility</p:attrName>
                                        </p:attrNameLst>
                                      </p:cBhvr>
                                      <p:to>
                                        <p:strVal val="visible"/>
                                      </p:to>
                                    </p:set>
                                    <p:anim calcmode="lin" valueType="num">
                                      <p:cBhvr>
                                        <p:cTn id="38" dur="500" fill="hold"/>
                                        <p:tgtEl>
                                          <p:spTgt spid="86"/>
                                        </p:tgtEl>
                                        <p:attrNameLst>
                                          <p:attrName>ppt_w</p:attrName>
                                        </p:attrNameLst>
                                      </p:cBhvr>
                                      <p:tavLst>
                                        <p:tav tm="0">
                                          <p:val>
                                            <p:fltVal val="0"/>
                                          </p:val>
                                        </p:tav>
                                        <p:tav tm="100000">
                                          <p:val>
                                            <p:strVal val="#ppt_w"/>
                                          </p:val>
                                        </p:tav>
                                      </p:tavLst>
                                    </p:anim>
                                    <p:anim calcmode="lin" valueType="num">
                                      <p:cBhvr>
                                        <p:cTn id="39" dur="500" fill="hold"/>
                                        <p:tgtEl>
                                          <p:spTgt spid="86"/>
                                        </p:tgtEl>
                                        <p:attrNameLst>
                                          <p:attrName>ppt_h</p:attrName>
                                        </p:attrNameLst>
                                      </p:cBhvr>
                                      <p:tavLst>
                                        <p:tav tm="0">
                                          <p:val>
                                            <p:fltVal val="0"/>
                                          </p:val>
                                        </p:tav>
                                        <p:tav tm="100000">
                                          <p:val>
                                            <p:strVal val="#ppt_h"/>
                                          </p:val>
                                        </p:tav>
                                      </p:tavLst>
                                    </p:anim>
                                    <p:animEffect transition="in" filter="fade">
                                      <p:cBhvr>
                                        <p:cTn id="40" dur="500"/>
                                        <p:tgtEl>
                                          <p:spTgt spid="86"/>
                                        </p:tgtEl>
                                      </p:cBhvr>
                                    </p:animEffect>
                                  </p:childTnLst>
                                </p:cTn>
                              </p:par>
                              <p:par>
                                <p:cTn id="41" presetID="53" presetClass="entr" presetSubtype="16" fill="hold" nodeType="withEffect">
                                  <p:stCondLst>
                                    <p:cond delay="250"/>
                                  </p:stCondLst>
                                  <p:childTnLst>
                                    <p:set>
                                      <p:cBhvr>
                                        <p:cTn id="42" dur="1" fill="hold">
                                          <p:stCondLst>
                                            <p:cond delay="0"/>
                                          </p:stCondLst>
                                        </p:cTn>
                                        <p:tgtEl>
                                          <p:spTgt spid="106"/>
                                        </p:tgtEl>
                                        <p:attrNameLst>
                                          <p:attrName>style.visibility</p:attrName>
                                        </p:attrNameLst>
                                      </p:cBhvr>
                                      <p:to>
                                        <p:strVal val="visible"/>
                                      </p:to>
                                    </p:set>
                                    <p:anim calcmode="lin" valueType="num">
                                      <p:cBhvr>
                                        <p:cTn id="43" dur="500" fill="hold"/>
                                        <p:tgtEl>
                                          <p:spTgt spid="106"/>
                                        </p:tgtEl>
                                        <p:attrNameLst>
                                          <p:attrName>ppt_w</p:attrName>
                                        </p:attrNameLst>
                                      </p:cBhvr>
                                      <p:tavLst>
                                        <p:tav tm="0">
                                          <p:val>
                                            <p:fltVal val="0"/>
                                          </p:val>
                                        </p:tav>
                                        <p:tav tm="100000">
                                          <p:val>
                                            <p:strVal val="#ppt_w"/>
                                          </p:val>
                                        </p:tav>
                                      </p:tavLst>
                                    </p:anim>
                                    <p:anim calcmode="lin" valueType="num">
                                      <p:cBhvr>
                                        <p:cTn id="44" dur="500" fill="hold"/>
                                        <p:tgtEl>
                                          <p:spTgt spid="106"/>
                                        </p:tgtEl>
                                        <p:attrNameLst>
                                          <p:attrName>ppt_h</p:attrName>
                                        </p:attrNameLst>
                                      </p:cBhvr>
                                      <p:tavLst>
                                        <p:tav tm="0">
                                          <p:val>
                                            <p:fltVal val="0"/>
                                          </p:val>
                                        </p:tav>
                                        <p:tav tm="100000">
                                          <p:val>
                                            <p:strVal val="#ppt_h"/>
                                          </p:val>
                                        </p:tav>
                                      </p:tavLst>
                                    </p:anim>
                                    <p:animEffect transition="in" filter="fade">
                                      <p:cBhvr>
                                        <p:cTn id="45" dur="500"/>
                                        <p:tgtEl>
                                          <p:spTgt spid="106"/>
                                        </p:tgtEl>
                                      </p:cBhvr>
                                    </p:animEffect>
                                  </p:childTnLst>
                                </p:cTn>
                              </p:par>
                              <p:par>
                                <p:cTn id="46" presetID="53" presetClass="entr" presetSubtype="16" fill="hold" nodeType="withEffect">
                                  <p:stCondLst>
                                    <p:cond delay="30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animEffect transition="in" filter="fade">
                                      <p:cBhvr>
                                        <p:cTn id="50" dur="500"/>
                                        <p:tgtEl>
                                          <p:spTgt spid="4"/>
                                        </p:tgtEl>
                                      </p:cBhvr>
                                    </p:animEffect>
                                  </p:childTnLst>
                                </p:cTn>
                              </p:par>
                              <p:par>
                                <p:cTn id="51" presetID="53" presetClass="entr" presetSubtype="16" fill="hold" nodeType="withEffect">
                                  <p:stCondLst>
                                    <p:cond delay="350"/>
                                  </p:stCondLst>
                                  <p:childTnLst>
                                    <p:set>
                                      <p:cBhvr>
                                        <p:cTn id="52" dur="1" fill="hold">
                                          <p:stCondLst>
                                            <p:cond delay="0"/>
                                          </p:stCondLst>
                                        </p:cTn>
                                        <p:tgtEl>
                                          <p:spTgt spid="50"/>
                                        </p:tgtEl>
                                        <p:attrNameLst>
                                          <p:attrName>style.visibility</p:attrName>
                                        </p:attrNameLst>
                                      </p:cBhvr>
                                      <p:to>
                                        <p:strVal val="visible"/>
                                      </p:to>
                                    </p:set>
                                    <p:anim calcmode="lin" valueType="num">
                                      <p:cBhvr>
                                        <p:cTn id="53" dur="500" fill="hold"/>
                                        <p:tgtEl>
                                          <p:spTgt spid="50"/>
                                        </p:tgtEl>
                                        <p:attrNameLst>
                                          <p:attrName>ppt_w</p:attrName>
                                        </p:attrNameLst>
                                      </p:cBhvr>
                                      <p:tavLst>
                                        <p:tav tm="0">
                                          <p:val>
                                            <p:fltVal val="0"/>
                                          </p:val>
                                        </p:tav>
                                        <p:tav tm="100000">
                                          <p:val>
                                            <p:strVal val="#ppt_w"/>
                                          </p:val>
                                        </p:tav>
                                      </p:tavLst>
                                    </p:anim>
                                    <p:anim calcmode="lin" valueType="num">
                                      <p:cBhvr>
                                        <p:cTn id="54" dur="500" fill="hold"/>
                                        <p:tgtEl>
                                          <p:spTgt spid="50"/>
                                        </p:tgtEl>
                                        <p:attrNameLst>
                                          <p:attrName>ppt_h</p:attrName>
                                        </p:attrNameLst>
                                      </p:cBhvr>
                                      <p:tavLst>
                                        <p:tav tm="0">
                                          <p:val>
                                            <p:fltVal val="0"/>
                                          </p:val>
                                        </p:tav>
                                        <p:tav tm="100000">
                                          <p:val>
                                            <p:strVal val="#ppt_h"/>
                                          </p:val>
                                        </p:tav>
                                      </p:tavLst>
                                    </p:anim>
                                    <p:animEffect transition="in" filter="fade">
                                      <p:cBhvr>
                                        <p:cTn id="55" dur="500"/>
                                        <p:tgtEl>
                                          <p:spTgt spid="50"/>
                                        </p:tgtEl>
                                      </p:cBhvr>
                                    </p:animEffect>
                                  </p:childTnLst>
                                </p:cTn>
                              </p:par>
                              <p:par>
                                <p:cTn id="56" presetID="53" presetClass="entr" presetSubtype="16" fill="hold" nodeType="withEffect">
                                  <p:stCondLst>
                                    <p:cond delay="400"/>
                                  </p:stCondLst>
                                  <p:childTnLst>
                                    <p:set>
                                      <p:cBhvr>
                                        <p:cTn id="57" dur="1" fill="hold">
                                          <p:stCondLst>
                                            <p:cond delay="0"/>
                                          </p:stCondLst>
                                        </p:cTn>
                                        <p:tgtEl>
                                          <p:spTgt spid="116"/>
                                        </p:tgtEl>
                                        <p:attrNameLst>
                                          <p:attrName>style.visibility</p:attrName>
                                        </p:attrNameLst>
                                      </p:cBhvr>
                                      <p:to>
                                        <p:strVal val="visible"/>
                                      </p:to>
                                    </p:set>
                                    <p:anim calcmode="lin" valueType="num">
                                      <p:cBhvr>
                                        <p:cTn id="58" dur="500" fill="hold"/>
                                        <p:tgtEl>
                                          <p:spTgt spid="116"/>
                                        </p:tgtEl>
                                        <p:attrNameLst>
                                          <p:attrName>ppt_w</p:attrName>
                                        </p:attrNameLst>
                                      </p:cBhvr>
                                      <p:tavLst>
                                        <p:tav tm="0">
                                          <p:val>
                                            <p:fltVal val="0"/>
                                          </p:val>
                                        </p:tav>
                                        <p:tav tm="100000">
                                          <p:val>
                                            <p:strVal val="#ppt_w"/>
                                          </p:val>
                                        </p:tav>
                                      </p:tavLst>
                                    </p:anim>
                                    <p:anim calcmode="lin" valueType="num">
                                      <p:cBhvr>
                                        <p:cTn id="59" dur="500" fill="hold"/>
                                        <p:tgtEl>
                                          <p:spTgt spid="116"/>
                                        </p:tgtEl>
                                        <p:attrNameLst>
                                          <p:attrName>ppt_h</p:attrName>
                                        </p:attrNameLst>
                                      </p:cBhvr>
                                      <p:tavLst>
                                        <p:tav tm="0">
                                          <p:val>
                                            <p:fltVal val="0"/>
                                          </p:val>
                                        </p:tav>
                                        <p:tav tm="100000">
                                          <p:val>
                                            <p:strVal val="#ppt_h"/>
                                          </p:val>
                                        </p:tav>
                                      </p:tavLst>
                                    </p:anim>
                                    <p:animEffect transition="in" filter="fade">
                                      <p:cBhvr>
                                        <p:cTn id="6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66" grpId="0"/>
      <p:bldP spid="66"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Millions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f devices feed</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into St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eam Analytics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Sto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 data in</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SQL Online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ransfo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m to structu</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ed data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a:gradFill>
                  <a:gsLst>
                    <a:gs pos="1250">
                      <a:srgbClr val="0078D7"/>
                    </a:gs>
                    <a:gs pos="99000">
                      <a:srgbClr val="0078D7"/>
                    </a:gs>
                  </a:gsLst>
                  <a:lin ang="5400000" scaled="0"/>
                </a:gradFill>
                <a:latin typeface="Segoe UI Light"/>
              </a:rPr>
              <a:t>Example: Real-time stream processing </a:t>
            </a:r>
            <a:endPar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58695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8843F-5754-458E-97F9-9CCE27FD26E3}"/>
              </a:ext>
            </a:extLst>
          </p:cNvPr>
          <p:cNvSpPr>
            <a:spLocks noGrp="1"/>
          </p:cNvSpPr>
          <p:nvPr>
            <p:ph type="title"/>
          </p:nvPr>
        </p:nvSpPr>
        <p:spPr/>
        <p:txBody>
          <a:bodyPr/>
          <a:lstStyle/>
          <a:p>
            <a:r>
              <a:rPr lang="en-US" dirty="0"/>
              <a:t>Andrej’s IoT Demo</a:t>
            </a:r>
          </a:p>
        </p:txBody>
      </p:sp>
      <p:sp>
        <p:nvSpPr>
          <p:cNvPr id="3" name="Content Placeholder 2">
            <a:extLst>
              <a:ext uri="{FF2B5EF4-FFF2-40B4-BE49-F238E27FC236}">
                <a16:creationId xmlns:a16="http://schemas.microsoft.com/office/drawing/2014/main" id="{F5F557F6-2D02-40B7-8D8F-188DBC6B5CF0}"/>
              </a:ext>
            </a:extLst>
          </p:cNvPr>
          <p:cNvSpPr>
            <a:spLocks noGrp="1"/>
          </p:cNvSpPr>
          <p:nvPr>
            <p:ph idx="1"/>
          </p:nvPr>
        </p:nvSpPr>
        <p:spPr/>
        <p:txBody>
          <a:bodyPr/>
          <a:lstStyle/>
          <a:p>
            <a:r>
              <a:rPr lang="en-US" dirty="0">
                <a:hlinkClick r:id="rId2"/>
              </a:rPr>
              <a:t>https://github.com/codingwithsasquatch/iot-hub-monitoring-client-bmp085</a:t>
            </a:r>
            <a:endParaRPr lang="en-US" dirty="0"/>
          </a:p>
          <a:p>
            <a:endParaRPr lang="en-US" dirty="0"/>
          </a:p>
        </p:txBody>
      </p:sp>
    </p:spTree>
    <p:extLst>
      <p:ext uri="{BB962C8B-B14F-4D97-AF65-F5344CB8AC3E}">
        <p14:creationId xmlns:p14="http://schemas.microsoft.com/office/powerpoint/2010/main" val="183049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rPr>
                <a: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rPr>
              <a: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tana Analytics answe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s questions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7202" name="Picture 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Message sent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rPr>
                <a:t>Chatbot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Chatbot sends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esponse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a:gradFill>
                  <a:gsLst>
                    <a:gs pos="1250">
                      <a:srgbClr val="0078D7"/>
                    </a:gs>
                    <a:gs pos="99000">
                      <a:srgbClr val="0078D7"/>
                    </a:gs>
                  </a:gsLst>
                  <a:lin ang="5400000" scaled="0"/>
                </a:gradFill>
                <a:latin typeface="Segoe UI Light"/>
              </a:rPr>
              <a:t>Example: Real-time bot messaging</a:t>
            </a:r>
            <a:endPar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429488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Integration</a:t>
            </a:r>
          </a:p>
        </p:txBody>
      </p:sp>
      <p:sp>
        <p:nvSpPr>
          <p:cNvPr id="3" name="Text Placeholder 2"/>
          <p:cNvSpPr>
            <a:spLocks noGrp="1"/>
          </p:cNvSpPr>
          <p:nvPr>
            <p:ph type="body" sz="quarter" idx="10"/>
          </p:nvPr>
        </p:nvSpPr>
        <p:spPr>
          <a:xfrm>
            <a:off x="269239" y="1189177"/>
            <a:ext cx="11653523" cy="727700"/>
          </a:xfrm>
        </p:spPr>
        <p:txBody>
          <a:bodyPr/>
          <a:lstStyle/>
          <a:p>
            <a:r>
              <a:rPr lang="en-US"/>
              <a:t>Example: Invoice Processing</a:t>
            </a:r>
          </a:p>
        </p:txBody>
      </p:sp>
      <p:sp>
        <p:nvSpPr>
          <p:cNvPr id="4" name="Rounded Rectangle 3"/>
          <p:cNvSpPr/>
          <p:nvPr/>
        </p:nvSpPr>
        <p:spPr bwMode="auto">
          <a:xfrm>
            <a:off x="2892641" y="4627130"/>
            <a:ext cx="2666594" cy="192343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8"/>
          <p:cNvSpPr/>
          <p:nvPr/>
        </p:nvSpPr>
        <p:spPr bwMode="auto">
          <a:xfrm>
            <a:off x="6741179" y="2039458"/>
            <a:ext cx="2132589"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p:cNvSpPr/>
          <p:nvPr/>
        </p:nvSpPr>
        <p:spPr bwMode="auto">
          <a:xfrm>
            <a:off x="2878365" y="2039458"/>
            <a:ext cx="8166072"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ounded Rectangle 10"/>
          <p:cNvSpPr/>
          <p:nvPr/>
        </p:nvSpPr>
        <p:spPr bwMode="auto">
          <a:xfrm>
            <a:off x="841742" y="2059490"/>
            <a:ext cx="2001265" cy="446876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702527" y="2378882"/>
            <a:ext cx="10419047" cy="3982883"/>
            <a:chOff x="108945" y="1436471"/>
            <a:chExt cx="11996707" cy="4847430"/>
          </a:xfrm>
        </p:grpSpPr>
        <p:sp>
          <p:nvSpPr>
            <p:cNvPr id="13" name="TextBox 12"/>
            <p:cNvSpPr txBox="1"/>
            <p:nvPr/>
          </p:nvSpPr>
          <p:spPr>
            <a:xfrm>
              <a:off x="9783934" y="1858014"/>
              <a:ext cx="2321718" cy="6278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a:solidFill>
                    <a:srgbClr val="00BCF2"/>
                  </a:solidFill>
                </a:rPr>
                <a:t>Store record</a:t>
              </a:r>
            </a:p>
          </p:txBody>
        </p:sp>
        <p:grpSp>
          <p:nvGrpSpPr>
            <p:cNvPr id="14" name="Group 13"/>
            <p:cNvGrpSpPr/>
            <p:nvPr/>
          </p:nvGrpSpPr>
          <p:grpSpPr>
            <a:xfrm>
              <a:off x="108945" y="1436471"/>
              <a:ext cx="11537748" cy="4847430"/>
              <a:chOff x="108945" y="1436471"/>
              <a:chExt cx="11537748" cy="4847430"/>
            </a:xfrm>
          </p:grpSpPr>
          <p:cxnSp>
            <p:nvCxnSpPr>
              <p:cNvPr id="15" name="Straight Arrow Connector 14"/>
              <p:cNvCxnSpPr>
                <a:stCxn id="18" idx="6"/>
                <a:endCxn id="21"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6"/>
                <a:endCxn id="25"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6"/>
                <a:endCxn id="27"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2377845" y="1436471"/>
                <a:ext cx="2683073" cy="1168703"/>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a:solidFill>
                      <a:srgbClr val="00BCF2"/>
                    </a:solidFill>
                  </a:rPr>
                  <a:t>Post new invoice</a:t>
                </a:r>
              </a:p>
            </p:txBody>
          </p:sp>
          <p:sp>
            <p:nvSpPr>
              <p:cNvPr id="20" name="Right Arrow 19"/>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2751883" y="4333646"/>
                <a:ext cx="2705942" cy="764152"/>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a:solidFill>
                      <a:srgbClr val="00BCF2"/>
                    </a:solidFill>
                  </a:rPr>
                  <a:t>Fetch Invoice</a:t>
                </a:r>
              </a:p>
            </p:txBody>
          </p:sp>
          <p:sp>
            <p:nvSpPr>
              <p:cNvPr id="24" name="TextBox 23"/>
              <p:cNvSpPr txBox="1"/>
              <p:nvPr/>
            </p:nvSpPr>
            <p:spPr>
              <a:xfrm>
                <a:off x="4935141" y="1718900"/>
                <a:ext cx="2321718" cy="6278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a:solidFill>
                      <a:srgbClr val="00BCF2"/>
                    </a:solidFill>
                  </a:rPr>
                  <a:t>Grab raw file</a:t>
                </a:r>
              </a:p>
            </p:txBody>
          </p:sp>
          <p:sp>
            <p:nvSpPr>
              <p:cNvPr id="25" name="Oval 24"/>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7081311" y="1517382"/>
                <a:ext cx="2321718" cy="960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a:solidFill>
                      <a:srgbClr val="00BCF2"/>
                    </a:solidFill>
                  </a:rPr>
                  <a:t>Convert to JSON</a:t>
                </a:r>
              </a:p>
            </p:txBody>
          </p:sp>
          <p:sp>
            <p:nvSpPr>
              <p:cNvPr id="27" name="Oval 26"/>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108945" y="2932469"/>
                <a:ext cx="2321718" cy="764152"/>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a:solidFill>
                      <a:srgbClr val="00BCF2"/>
                    </a:solidFill>
                  </a:rPr>
                  <a:t>API layer</a:t>
                </a:r>
              </a:p>
            </p:txBody>
          </p:sp>
          <p:sp>
            <p:nvSpPr>
              <p:cNvPr id="30" name="Equal 29"/>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Right Arrow 30"/>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Can 31"/>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3" name="Straight Arrow Connector 32"/>
              <p:cNvCxnSpPr>
                <a:stCxn id="28" idx="7"/>
                <a:endCxn id="18"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5"/>
                <a:endCxn id="22"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Plus 34"/>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Plus 35"/>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Arrow Connector 36"/>
              <p:cNvCxnSpPr>
                <a:stCxn id="22" idx="6"/>
                <a:endCxn id="32"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7" idx="4"/>
                <a:endCxn id="32"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695147" y="2039458"/>
            <a:ext cx="2241813" cy="788998"/>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a:solidFill>
                  <a:srgbClr val="0078D7"/>
                </a:solidFill>
              </a:rPr>
              <a:t>API Management</a:t>
            </a:r>
          </a:p>
        </p:txBody>
      </p:sp>
      <p:pic>
        <p:nvPicPr>
          <p:cNvPr id="40" name="Picture 2" descr="https://az213233.vo.msecnd.net/Content/6.0.00298.4.160413-1548/ApiManagement/Images/ApiManagement.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76" t="-11700"/>
          <a:stretch/>
        </p:blipFill>
        <p:spPr bwMode="auto">
          <a:xfrm>
            <a:off x="1475175" y="4496047"/>
            <a:ext cx="441110" cy="5194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875" y="3553762"/>
            <a:ext cx="527384" cy="429087"/>
          </a:xfrm>
          <a:prstGeom prst="rect">
            <a:avLst/>
          </a:prstGeom>
        </p:spPr>
      </p:pic>
      <p:sp>
        <p:nvSpPr>
          <p:cNvPr id="43" name="TextBox 42"/>
          <p:cNvSpPr txBox="1"/>
          <p:nvPr/>
        </p:nvSpPr>
        <p:spPr>
          <a:xfrm>
            <a:off x="2876047" y="1916877"/>
            <a:ext cx="3467060" cy="6278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a:solidFill>
                  <a:srgbClr val="0078D7"/>
                </a:solidFill>
              </a:rPr>
              <a:t>Logic App</a:t>
            </a:r>
          </a:p>
        </p:txBody>
      </p:sp>
      <p:pic>
        <p:nvPicPr>
          <p:cNvPr id="44" name="Picture 43"/>
          <p:cNvPicPr>
            <a:picLocks noChangeAspect="1"/>
          </p:cNvPicPr>
          <p:nvPr/>
        </p:nvPicPr>
        <p:blipFill>
          <a:blip r:embed="rId5"/>
          <a:stretch>
            <a:fillRect/>
          </a:stretch>
        </p:blipFill>
        <p:spPr>
          <a:xfrm>
            <a:off x="3553397" y="3508098"/>
            <a:ext cx="502378" cy="474751"/>
          </a:xfrm>
          <a:prstGeom prst="rect">
            <a:avLst/>
          </a:prstGeom>
        </p:spPr>
      </p:pic>
      <p:pic>
        <p:nvPicPr>
          <p:cNvPr id="45" name="Picture 44"/>
          <p:cNvPicPr>
            <a:picLocks noChangeAspect="1"/>
          </p:cNvPicPr>
          <p:nvPr/>
        </p:nvPicPr>
        <p:blipFill>
          <a:blip r:embed="rId5"/>
          <a:stretch>
            <a:fillRect/>
          </a:stretch>
        </p:blipFill>
        <p:spPr>
          <a:xfrm>
            <a:off x="5648549" y="3508098"/>
            <a:ext cx="502378" cy="474751"/>
          </a:xfrm>
          <a:prstGeom prst="rect">
            <a:avLst/>
          </a:prstGeom>
        </p:spPr>
      </p:pic>
      <p:pic>
        <p:nvPicPr>
          <p:cNvPr id="46" name="Picture 45"/>
          <p:cNvPicPr>
            <a:picLocks noChangeAspect="1"/>
          </p:cNvPicPr>
          <p:nvPr/>
        </p:nvPicPr>
        <p:blipFill>
          <a:blip r:embed="rId5"/>
          <a:stretch>
            <a:fillRect/>
          </a:stretch>
        </p:blipFill>
        <p:spPr>
          <a:xfrm>
            <a:off x="9949830" y="3508098"/>
            <a:ext cx="502378" cy="474751"/>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28" y="5657933"/>
            <a:ext cx="527384" cy="429087"/>
          </a:xfrm>
          <a:prstGeom prst="rect">
            <a:avLst/>
          </a:prstGeom>
        </p:spPr>
      </p:pic>
      <p:sp>
        <p:nvSpPr>
          <p:cNvPr id="41" name="TextBox 40"/>
          <p:cNvSpPr txBox="1"/>
          <p:nvPr/>
        </p:nvSpPr>
        <p:spPr>
          <a:xfrm>
            <a:off x="6661749" y="1953758"/>
            <a:ext cx="2241813" cy="515883"/>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a:solidFill>
                  <a:srgbClr val="0078D7"/>
                </a:solidFill>
              </a:rPr>
              <a:t>Function</a:t>
            </a:r>
          </a:p>
        </p:txBody>
      </p:sp>
    </p:spTree>
    <p:extLst>
      <p:ext uri="{BB962C8B-B14F-4D97-AF65-F5344CB8AC3E}">
        <p14:creationId xmlns:p14="http://schemas.microsoft.com/office/powerpoint/2010/main" val="41472789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idx="4294967295"/>
          </p:nvPr>
        </p:nvSpPr>
        <p:spPr>
          <a:xfrm>
            <a:off x="257530" y="319105"/>
            <a:ext cx="11655425" cy="900113"/>
          </a:xfrm>
        </p:spPr>
        <p:txBody>
          <a:bodyPr/>
          <a:lstStyle/>
          <a:p>
            <a:r>
              <a:rPr lang="en-US"/>
              <a:t>Microservice tools and approaches</a:t>
            </a:r>
          </a:p>
        </p:txBody>
      </p:sp>
      <p:grpSp>
        <p:nvGrpSpPr>
          <p:cNvPr id="2" name="Group 1"/>
          <p:cNvGrpSpPr/>
          <p:nvPr/>
        </p:nvGrpSpPr>
        <p:grpSpPr>
          <a:xfrm>
            <a:off x="449879" y="1396995"/>
            <a:ext cx="11256121" cy="5032853"/>
            <a:chOff x="288862" y="1321220"/>
            <a:chExt cx="11633900" cy="5201766"/>
          </a:xfrm>
        </p:grpSpPr>
        <p:sp>
          <p:nvSpPr>
            <p:cNvPr id="97" name="TextBox 96"/>
            <p:cNvSpPr txBox="1"/>
            <p:nvPr/>
          </p:nvSpPr>
          <p:spPr>
            <a:xfrm>
              <a:off x="288862" y="1321220"/>
              <a:ext cx="3802269" cy="5201766"/>
            </a:xfrm>
            <a:prstGeom prst="rect">
              <a:avLst/>
            </a:prstGeom>
            <a:solidFill>
              <a:schemeClr val="accent5"/>
            </a:solidFill>
          </p:spPr>
          <p:txBody>
            <a:bodyPr wrap="square" lIns="179285" tIns="143428" rIns="179285" bIns="143428" rtlCol="0">
              <a:noAutofit/>
            </a:bodyPr>
            <a:lstStyle/>
            <a:p>
              <a:pPr defTabSz="913927" fontAlgn="base">
                <a:lnSpc>
                  <a:spcPct val="90000"/>
                </a:lnSpc>
                <a:spcBef>
                  <a:spcPct val="0"/>
                </a:spcBef>
                <a:spcAft>
                  <a:spcPct val="0"/>
                </a:spcAft>
                <a:defRPr/>
              </a:pPr>
              <a:r>
                <a:rPr lang="en-US" sz="2745" kern="0" err="1">
                  <a:gradFill>
                    <a:gsLst>
                      <a:gs pos="59062">
                        <a:srgbClr val="FFFFFF"/>
                      </a:gs>
                      <a:gs pos="53000">
                        <a:srgbClr val="FFFFFF"/>
                      </a:gs>
                    </a:gsLst>
                    <a:lin ang="5400000" scaled="0"/>
                  </a:gradFill>
                  <a:latin typeface="Segoe UI Light"/>
                  <a:cs typeface="Segoe UI" panose="020B0502040204020203" pitchFamily="34" charset="0"/>
                </a:rPr>
                <a:t>Microservices</a:t>
              </a:r>
              <a:r>
                <a:rPr lang="en-US" sz="2745" kern="0">
                  <a:gradFill>
                    <a:gsLst>
                      <a:gs pos="59062">
                        <a:srgbClr val="FFFFFF"/>
                      </a:gs>
                      <a:gs pos="53000">
                        <a:srgbClr val="FFFFFF"/>
                      </a:gs>
                    </a:gsLst>
                    <a:lin ang="5400000" scaled="0"/>
                  </a:gradFill>
                  <a:latin typeface="Segoe UI Light"/>
                  <a:cs typeface="Segoe UI" panose="020B0502040204020203" pitchFamily="34" charset="0"/>
                </a:rPr>
                <a:t> </a:t>
              </a:r>
              <a:br>
                <a:rPr lang="en-US" sz="2745" kern="0">
                  <a:gradFill>
                    <a:gsLst>
                      <a:gs pos="59062">
                        <a:srgbClr val="FFFFFF"/>
                      </a:gs>
                      <a:gs pos="53000">
                        <a:srgbClr val="FFFFFF"/>
                      </a:gs>
                    </a:gsLst>
                    <a:lin ang="5400000" scaled="0"/>
                  </a:gradFill>
                  <a:latin typeface="Segoe UI Light"/>
                  <a:cs typeface="Segoe UI" panose="020B0502040204020203" pitchFamily="34" charset="0"/>
                </a:rPr>
              </a:br>
              <a:r>
                <a:rPr lang="en-US" sz="2745" kern="0">
                  <a:gradFill>
                    <a:gsLst>
                      <a:gs pos="59062">
                        <a:srgbClr val="FFFFFF"/>
                      </a:gs>
                      <a:gs pos="53000">
                        <a:srgbClr val="FFFFFF"/>
                      </a:gs>
                    </a:gsLst>
                    <a:lin ang="5400000" scaled="0"/>
                  </a:gradFill>
                  <a:latin typeface="Segoe UI Light"/>
                  <a:cs typeface="Segoe UI" panose="020B0502040204020203" pitchFamily="34" charset="0"/>
                </a:rPr>
                <a:t>in the wild</a:t>
              </a:r>
            </a:p>
          </p:txBody>
        </p:sp>
        <p:sp>
          <p:nvSpPr>
            <p:cNvPr id="98" name="TextBox 97"/>
            <p:cNvSpPr txBox="1"/>
            <p:nvPr/>
          </p:nvSpPr>
          <p:spPr>
            <a:xfrm>
              <a:off x="4209293" y="1321220"/>
              <a:ext cx="3796114" cy="5201766"/>
            </a:xfrm>
            <a:prstGeom prst="rect">
              <a:avLst/>
            </a:prstGeom>
            <a:solidFill>
              <a:schemeClr val="accent5"/>
            </a:solidFill>
          </p:spPr>
          <p:txBody>
            <a:bodyPr wrap="square" lIns="179285" tIns="143428" rIns="179285" bIns="143428" rtlCol="0">
              <a:noAutofit/>
            </a:bodyPr>
            <a:lstStyle/>
            <a:p>
              <a:pPr defTabSz="913927" fontAlgn="base">
                <a:lnSpc>
                  <a:spcPct val="90000"/>
                </a:lnSpc>
                <a:spcBef>
                  <a:spcPct val="0"/>
                </a:spcBef>
                <a:spcAft>
                  <a:spcPct val="0"/>
                </a:spcAft>
                <a:defRPr/>
              </a:pPr>
              <a:r>
                <a:rPr lang="en-US" sz="2745" kern="0">
                  <a:gradFill>
                    <a:gsLst>
                      <a:gs pos="59062">
                        <a:srgbClr val="FFFFFF"/>
                      </a:gs>
                      <a:gs pos="53000">
                        <a:srgbClr val="FFFFFF"/>
                      </a:gs>
                    </a:gsLst>
                    <a:lin ang="5400000" scaled="0"/>
                  </a:gradFill>
                  <a:latin typeface="Segoe UI Light"/>
                  <a:cs typeface="Segoe UI" panose="020B0502040204020203" pitchFamily="34" charset="0"/>
                </a:rPr>
                <a:t>Azure Functions</a:t>
              </a:r>
              <a:br>
                <a:rPr lang="en-US" sz="2745" kern="0">
                  <a:gradFill>
                    <a:gsLst>
                      <a:gs pos="59062">
                        <a:srgbClr val="FFFFFF"/>
                      </a:gs>
                      <a:gs pos="53000">
                        <a:srgbClr val="FFFFFF"/>
                      </a:gs>
                    </a:gsLst>
                    <a:lin ang="5400000" scaled="0"/>
                  </a:gradFill>
                  <a:latin typeface="Segoe UI Light"/>
                  <a:cs typeface="Segoe UI" panose="020B0502040204020203" pitchFamily="34" charset="0"/>
                </a:rPr>
              </a:br>
              <a:endParaRPr lang="en-US" sz="2745" kern="0">
                <a:gradFill>
                  <a:gsLst>
                    <a:gs pos="59062">
                      <a:srgbClr val="FFFFFF"/>
                    </a:gs>
                    <a:gs pos="53000">
                      <a:srgbClr val="FFFFFF"/>
                    </a:gs>
                  </a:gsLst>
                  <a:lin ang="5400000" scaled="0"/>
                </a:gradFill>
                <a:latin typeface="Segoe UI Light"/>
                <a:cs typeface="Segoe UI" panose="020B0502040204020203" pitchFamily="34" charset="0"/>
              </a:endParaRPr>
            </a:p>
          </p:txBody>
        </p:sp>
        <p:sp>
          <p:nvSpPr>
            <p:cNvPr id="99" name="TextBox 98"/>
            <p:cNvSpPr txBox="1"/>
            <p:nvPr/>
          </p:nvSpPr>
          <p:spPr>
            <a:xfrm>
              <a:off x="8126648" y="1321220"/>
              <a:ext cx="3796114" cy="5201766"/>
            </a:xfrm>
            <a:prstGeom prst="rect">
              <a:avLst/>
            </a:prstGeom>
            <a:solidFill>
              <a:schemeClr val="accent1"/>
            </a:solidFill>
          </p:spPr>
          <p:txBody>
            <a:bodyPr wrap="square" lIns="179285" tIns="143428" rIns="179285" bIns="143428" rtlCol="0">
              <a:noAutofit/>
            </a:bodyPr>
            <a:lstStyle/>
            <a:p>
              <a:pPr defTabSz="913927" fontAlgn="base">
                <a:lnSpc>
                  <a:spcPct val="90000"/>
                </a:lnSpc>
                <a:spcBef>
                  <a:spcPct val="0"/>
                </a:spcBef>
                <a:spcAft>
                  <a:spcPct val="0"/>
                </a:spcAft>
                <a:defRPr/>
              </a:pPr>
              <a:r>
                <a:rPr lang="en-US" sz="2745" kern="0">
                  <a:gradFill>
                    <a:gsLst>
                      <a:gs pos="59062">
                        <a:srgbClr val="FFFFFF"/>
                      </a:gs>
                      <a:gs pos="53000">
                        <a:srgbClr val="FFFFFF"/>
                      </a:gs>
                    </a:gsLst>
                    <a:lin ang="5400000" scaled="0"/>
                  </a:gradFill>
                  <a:latin typeface="Segoe UI Light"/>
                  <a:cs typeface="Segoe UI" panose="020B0502040204020203" pitchFamily="34" charset="0"/>
                </a:rPr>
                <a:t>Azure Service Fabric</a:t>
              </a:r>
            </a:p>
          </p:txBody>
        </p:sp>
        <p:sp>
          <p:nvSpPr>
            <p:cNvPr id="9" name="Rectangle 8"/>
            <p:cNvSpPr/>
            <p:nvPr/>
          </p:nvSpPr>
          <p:spPr bwMode="auto">
            <a:xfrm>
              <a:off x="291940" y="2255473"/>
              <a:ext cx="3796114" cy="177915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3927" fontAlgn="base">
                <a:spcBef>
                  <a:spcPct val="0"/>
                </a:spcBef>
                <a:spcAft>
                  <a:spcPct val="0"/>
                </a:spcAft>
                <a:defRPr/>
              </a:pPr>
              <a:r>
                <a:rPr lang="en-US" kern="0">
                  <a:gradFill>
                    <a:gsLst>
                      <a:gs pos="59062">
                        <a:srgbClr val="FFFFFF"/>
                      </a:gs>
                      <a:gs pos="53000">
                        <a:srgbClr val="FFFFFF"/>
                      </a:gs>
                    </a:gsLst>
                    <a:lin ang="5400000" scaled="0"/>
                  </a:gradFill>
                  <a:cs typeface="Segoe UI" panose="020B0502040204020203" pitchFamily="34" charset="0"/>
                </a:rPr>
                <a:t>Implication: Build your own microservices platform</a:t>
              </a:r>
            </a:p>
            <a:p>
              <a:pPr defTabSz="913927" fontAlgn="base">
                <a:spcBef>
                  <a:spcPct val="0"/>
                </a:spcBef>
                <a:spcAft>
                  <a:spcPct val="0"/>
                </a:spcAft>
                <a:defRPr/>
              </a:pPr>
              <a:endParaRPr lang="en-US" sz="1961" kern="0">
                <a:gradFill>
                  <a:gsLst>
                    <a:gs pos="59062">
                      <a:srgbClr val="FFFFFF"/>
                    </a:gs>
                    <a:gs pos="53000">
                      <a:srgbClr val="FFFFFF"/>
                    </a:gs>
                  </a:gsLst>
                  <a:lin ang="5400000" scaled="0"/>
                </a:gradFill>
                <a:cs typeface="Segoe UI" panose="020B0502040204020203" pitchFamily="34" charset="0"/>
              </a:endParaRPr>
            </a:p>
            <a:p>
              <a:pPr defTabSz="913927" fontAlgn="base">
                <a:spcBef>
                  <a:spcPct val="0"/>
                </a:spcBef>
                <a:spcAft>
                  <a:spcPct val="0"/>
                </a:spcAft>
                <a:defRPr/>
              </a:pPr>
              <a:r>
                <a:rPr lang="en-US" kern="0">
                  <a:gradFill>
                    <a:gsLst>
                      <a:gs pos="59062">
                        <a:srgbClr val="FFFFFF"/>
                      </a:gs>
                      <a:gs pos="53000">
                        <a:srgbClr val="FFFFFF"/>
                      </a:gs>
                    </a:gsLst>
                    <a:lin ang="5400000" scaled="0"/>
                  </a:gradFill>
                  <a:cs typeface="Segoe UI" panose="020B0502040204020203" pitchFamily="34" charset="0"/>
                </a:rPr>
                <a:t>Benefits: Customizable, pick best of breed solutions</a:t>
              </a:r>
            </a:p>
          </p:txBody>
        </p:sp>
        <p:sp>
          <p:nvSpPr>
            <p:cNvPr id="4" name="Rectangle 3"/>
            <p:cNvSpPr/>
            <p:nvPr/>
          </p:nvSpPr>
          <p:spPr bwMode="auto">
            <a:xfrm>
              <a:off x="4209293" y="2255473"/>
              <a:ext cx="3796114" cy="177915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3927" fontAlgn="base">
                <a:spcBef>
                  <a:spcPct val="0"/>
                </a:spcBef>
                <a:spcAft>
                  <a:spcPct val="0"/>
                </a:spcAft>
                <a:defRPr/>
              </a:pPr>
              <a:r>
                <a:rPr lang="en-US" kern="0">
                  <a:gradFill>
                    <a:gsLst>
                      <a:gs pos="59062">
                        <a:srgbClr val="FFFFFF"/>
                      </a:gs>
                      <a:gs pos="53000">
                        <a:srgbClr val="FFFFFF"/>
                      </a:gs>
                    </a:gsLst>
                    <a:lin ang="5400000" scaled="0"/>
                  </a:gradFill>
                  <a:cs typeface="Segoe UI" panose="020B0502040204020203" pitchFamily="34" charset="0"/>
                </a:rPr>
                <a:t>Implication: Serverless microservices </a:t>
              </a:r>
            </a:p>
            <a:p>
              <a:pPr defTabSz="913927" fontAlgn="base">
                <a:spcBef>
                  <a:spcPct val="0"/>
                </a:spcBef>
                <a:spcAft>
                  <a:spcPct val="0"/>
                </a:spcAft>
                <a:defRPr/>
              </a:pPr>
              <a:endParaRPr lang="en-US" sz="1961" kern="0">
                <a:gradFill>
                  <a:gsLst>
                    <a:gs pos="59062">
                      <a:srgbClr val="FFFFFF"/>
                    </a:gs>
                    <a:gs pos="53000">
                      <a:srgbClr val="FFFFFF"/>
                    </a:gs>
                  </a:gsLst>
                  <a:lin ang="5400000" scaled="0"/>
                </a:gradFill>
                <a:cs typeface="Segoe UI" panose="020B0502040204020203" pitchFamily="34" charset="0"/>
              </a:endParaRPr>
            </a:p>
            <a:p>
              <a:pPr defTabSz="913927" fontAlgn="base">
                <a:spcBef>
                  <a:spcPct val="0"/>
                </a:spcBef>
                <a:spcAft>
                  <a:spcPct val="0"/>
                </a:spcAft>
                <a:defRPr/>
              </a:pPr>
              <a:r>
                <a:rPr lang="en-US" kern="0">
                  <a:gradFill>
                    <a:gsLst>
                      <a:gs pos="59062">
                        <a:srgbClr val="FFFFFF"/>
                      </a:gs>
                      <a:gs pos="53000">
                        <a:srgbClr val="FFFFFF"/>
                      </a:gs>
                    </a:gsLst>
                    <a:lin ang="5400000" scaled="0"/>
                  </a:gradFill>
                  <a:cs typeface="Segoe UI" panose="020B0502040204020203" pitchFamily="34" charset="0"/>
                </a:rPr>
                <a:t>Benefits: Quick ramp up, sub second metering, zero ops</a:t>
              </a:r>
            </a:p>
          </p:txBody>
        </p:sp>
        <p:sp>
          <p:nvSpPr>
            <p:cNvPr id="102" name="Rectangle 101"/>
            <p:cNvSpPr/>
            <p:nvPr/>
          </p:nvSpPr>
          <p:spPr bwMode="auto">
            <a:xfrm>
              <a:off x="359796" y="4437589"/>
              <a:ext cx="3660401" cy="201816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endParaRPr>
            </a:p>
          </p:txBody>
        </p:sp>
        <p:sp>
          <p:nvSpPr>
            <p:cNvPr id="16" name="Rectangle 15"/>
            <p:cNvSpPr/>
            <p:nvPr/>
          </p:nvSpPr>
          <p:spPr bwMode="auto">
            <a:xfrm>
              <a:off x="8126648" y="2255473"/>
              <a:ext cx="3796114" cy="177915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3927" fontAlgn="base">
                <a:spcBef>
                  <a:spcPct val="0"/>
                </a:spcBef>
                <a:spcAft>
                  <a:spcPct val="0"/>
                </a:spcAft>
                <a:defRPr/>
              </a:pPr>
              <a:r>
                <a:rPr lang="en-US" kern="0">
                  <a:gradFill>
                    <a:gsLst>
                      <a:gs pos="59062">
                        <a:srgbClr val="FFFFFF"/>
                      </a:gs>
                      <a:gs pos="53000">
                        <a:srgbClr val="FFFFFF"/>
                      </a:gs>
                    </a:gsLst>
                    <a:lin ang="5400000" scaled="0"/>
                  </a:gradFill>
                  <a:cs typeface="Segoe UI" panose="020B0502040204020203" pitchFamily="34" charset="0"/>
                </a:rPr>
                <a:t>Implication: Prescriptive microservices platform</a:t>
              </a:r>
            </a:p>
            <a:p>
              <a:pPr defTabSz="913927" fontAlgn="base">
                <a:spcBef>
                  <a:spcPct val="0"/>
                </a:spcBef>
                <a:spcAft>
                  <a:spcPct val="0"/>
                </a:spcAft>
                <a:defRPr/>
              </a:pPr>
              <a:endParaRPr lang="en-US" sz="1961" kern="0">
                <a:gradFill>
                  <a:gsLst>
                    <a:gs pos="59062">
                      <a:srgbClr val="FFFFFF"/>
                    </a:gs>
                    <a:gs pos="53000">
                      <a:srgbClr val="FFFFFF"/>
                    </a:gs>
                  </a:gsLst>
                  <a:lin ang="5400000" scaled="0"/>
                </a:gradFill>
                <a:cs typeface="Segoe UI" panose="020B0502040204020203" pitchFamily="34" charset="0"/>
              </a:endParaRPr>
            </a:p>
            <a:p>
              <a:pPr defTabSz="913927" fontAlgn="base">
                <a:spcBef>
                  <a:spcPct val="0"/>
                </a:spcBef>
                <a:spcAft>
                  <a:spcPct val="0"/>
                </a:spcAft>
                <a:defRPr/>
              </a:pPr>
              <a:r>
                <a:rPr lang="en-US" kern="0">
                  <a:gradFill>
                    <a:gsLst>
                      <a:gs pos="59062">
                        <a:srgbClr val="FFFFFF"/>
                      </a:gs>
                      <a:gs pos="53000">
                        <a:srgbClr val="FFFFFF"/>
                      </a:gs>
                    </a:gsLst>
                    <a:lin ang="5400000" scaled="0"/>
                  </a:gradFill>
                  <a:cs typeface="Segoe UI" panose="020B0502040204020203" pitchFamily="34" charset="0"/>
                </a:rPr>
                <a:t>Benefits: Easy to build, deploy and manage microservices at scale</a:t>
              </a:r>
            </a:p>
          </p:txBody>
        </p:sp>
        <p:pic>
          <p:nvPicPr>
            <p:cNvPr id="41" name="Picture 2" descr="https://blog.profitbricks.com/wp-content/uploads/2015/12/infrastructure-automation-ecosystem-landscape-infographi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076" y="4504345"/>
              <a:ext cx="3491841" cy="1872953"/>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bwMode="auto">
            <a:xfrm>
              <a:off x="8194505" y="4437589"/>
              <a:ext cx="3660401" cy="201816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endParaRPr>
            </a:p>
          </p:txBody>
        </p:sp>
        <p:sp>
          <p:nvSpPr>
            <p:cNvPr id="2052" name="Rectangle 2051"/>
            <p:cNvSpPr/>
            <p:nvPr/>
          </p:nvSpPr>
          <p:spPr bwMode="auto">
            <a:xfrm>
              <a:off x="4280429" y="4437589"/>
              <a:ext cx="3660401" cy="201816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endParaRPr>
            </a:p>
          </p:txBody>
        </p:sp>
        <p:pic>
          <p:nvPicPr>
            <p:cNvPr id="2051" name="Picture 2050"/>
            <p:cNvPicPr>
              <a:picLocks noChangeAspect="1"/>
            </p:cNvPicPr>
            <p:nvPr/>
          </p:nvPicPr>
          <p:blipFill>
            <a:blip r:embed="rId4"/>
            <a:stretch>
              <a:fillRect/>
            </a:stretch>
          </p:blipFill>
          <p:spPr>
            <a:xfrm>
              <a:off x="8890510" y="4692094"/>
              <a:ext cx="2268390" cy="1763661"/>
            </a:xfrm>
            <a:prstGeom prst="rect">
              <a:avLst/>
            </a:prstGeom>
          </p:spPr>
        </p:pic>
        <p:sp>
          <p:nvSpPr>
            <p:cNvPr id="34" name="Rectangle: Rounded Corners 33"/>
            <p:cNvSpPr/>
            <p:nvPr/>
          </p:nvSpPr>
          <p:spPr bwMode="auto">
            <a:xfrm>
              <a:off x="4675225" y="4563907"/>
              <a:ext cx="2798720" cy="1783218"/>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endParaRPr>
            </a:p>
          </p:txBody>
        </p:sp>
        <p:sp>
          <p:nvSpPr>
            <p:cNvPr id="44" name="TextBox 43"/>
            <p:cNvSpPr txBox="1"/>
            <p:nvPr/>
          </p:nvSpPr>
          <p:spPr>
            <a:xfrm>
              <a:off x="4900767" y="5837364"/>
              <a:ext cx="998211" cy="416383"/>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386">
                <a:defRPr/>
              </a:pPr>
              <a:r>
                <a:rPr lang="en-US" sz="1176" kern="0"/>
                <a:t>Event-driven</a:t>
              </a:r>
              <a:br>
                <a:rPr lang="en-US" sz="1176" kern="0"/>
              </a:br>
              <a:r>
                <a:rPr lang="en-US" sz="1176" kern="0"/>
                <a:t>scale</a:t>
              </a:r>
            </a:p>
          </p:txBody>
        </p:sp>
        <p:pic>
          <p:nvPicPr>
            <p:cNvPr id="45" name="Picture 44"/>
            <p:cNvPicPr>
              <a:picLocks noChangeAspect="1"/>
            </p:cNvPicPr>
            <p:nvPr/>
          </p:nvPicPr>
          <p:blipFill rotWithShape="1">
            <a:blip r:embed="rId5">
              <a:duotone>
                <a:schemeClr val="accent1">
                  <a:shade val="45000"/>
                  <a:satMod val="135000"/>
                </a:schemeClr>
                <a:prstClr val="white"/>
              </a:duotone>
              <a:lum contrast="25000"/>
            </a:blip>
            <a:srcRect l="24332" r="23006"/>
            <a:stretch/>
          </p:blipFill>
          <p:spPr>
            <a:xfrm>
              <a:off x="5045062" y="4573883"/>
              <a:ext cx="677428" cy="1381055"/>
            </a:xfrm>
            <a:prstGeom prst="rect">
              <a:avLst/>
            </a:prstGeom>
          </p:spPr>
        </p:pic>
        <p:grpSp>
          <p:nvGrpSpPr>
            <p:cNvPr id="35" name="Group 34"/>
            <p:cNvGrpSpPr/>
            <p:nvPr/>
          </p:nvGrpSpPr>
          <p:grpSpPr>
            <a:xfrm>
              <a:off x="6310748" y="4804554"/>
              <a:ext cx="745484" cy="1000981"/>
              <a:chOff x="14373203" y="2018937"/>
              <a:chExt cx="1233549" cy="1646564"/>
            </a:xfrm>
          </p:grpSpPr>
          <p:sp>
            <p:nvSpPr>
              <p:cNvPr id="48" name="Freeform 8"/>
              <p:cNvSpPr>
                <a:spLocks noEditPoints="1"/>
              </p:cNvSpPr>
              <p:nvPr/>
            </p:nvSpPr>
            <p:spPr bwMode="auto">
              <a:xfrm>
                <a:off x="14383815"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9"/>
              <p:cNvSpPr>
                <a:spLocks noEditPoints="1"/>
              </p:cNvSpPr>
              <p:nvPr/>
            </p:nvSpPr>
            <p:spPr bwMode="auto">
              <a:xfrm>
                <a:off x="14824349"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0" name="Freeform 10"/>
              <p:cNvSpPr>
                <a:spLocks noEditPoints="1"/>
              </p:cNvSpPr>
              <p:nvPr/>
            </p:nvSpPr>
            <p:spPr bwMode="auto">
              <a:xfrm>
                <a:off x="15264883" y="2773326"/>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1" name="Freeform 8"/>
              <p:cNvSpPr>
                <a:spLocks noEditPoints="1"/>
              </p:cNvSpPr>
              <p:nvPr/>
            </p:nvSpPr>
            <p:spPr bwMode="auto">
              <a:xfrm rot="5400000">
                <a:off x="14829107" y="1846750"/>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2" name="Freeform 5"/>
              <p:cNvSpPr>
                <a:spLocks/>
              </p:cNvSpPr>
              <p:nvPr/>
            </p:nvSpPr>
            <p:spPr bwMode="auto">
              <a:xfrm>
                <a:off x="14558438" y="2412486"/>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3" name="&quot;Not Allowed&quot; Symbol 52"/>
              <p:cNvSpPr/>
              <p:nvPr/>
            </p:nvSpPr>
            <p:spPr bwMode="auto">
              <a:xfrm>
                <a:off x="14373203" y="2018937"/>
                <a:ext cx="1233549" cy="1233548"/>
              </a:xfrm>
              <a:prstGeom prst="noSmoking">
                <a:avLst>
                  <a:gd name="adj" fmla="val 8694"/>
                </a:avLst>
              </a:prstGeom>
              <a:solidFill>
                <a:srgbClr val="FFFFFF"/>
              </a:solidFill>
              <a:ln w="412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endParaRPr>
              </a:p>
            </p:txBody>
          </p:sp>
        </p:grpSp>
        <p:sp>
          <p:nvSpPr>
            <p:cNvPr id="47" name="TextBox 46"/>
            <p:cNvSpPr txBox="1"/>
            <p:nvPr/>
          </p:nvSpPr>
          <p:spPr>
            <a:xfrm>
              <a:off x="6320107" y="5954938"/>
              <a:ext cx="680770" cy="253450"/>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386">
                <a:defRPr/>
              </a:pPr>
              <a:r>
                <a:rPr lang="en-US" sz="1176" kern="0"/>
                <a:t>No Ops</a:t>
              </a:r>
            </a:p>
          </p:txBody>
        </p:sp>
      </p:grpSp>
    </p:spTree>
    <p:extLst>
      <p:ext uri="{BB962C8B-B14F-4D97-AF65-F5344CB8AC3E}">
        <p14:creationId xmlns:p14="http://schemas.microsoft.com/office/powerpoint/2010/main" val="1670594450"/>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New Visual Studio 2017 tooling</a:t>
            </a:r>
          </a:p>
        </p:txBody>
      </p:sp>
      <p:sp>
        <p:nvSpPr>
          <p:cNvPr id="3" name="Text Placeholder 2"/>
          <p:cNvSpPr>
            <a:spLocks noGrp="1"/>
          </p:cNvSpPr>
          <p:nvPr>
            <p:ph type="body" sz="quarter" idx="10"/>
          </p:nvPr>
        </p:nvSpPr>
        <p:spPr>
          <a:xfrm>
            <a:off x="269303" y="1187963"/>
            <a:ext cx="11655078" cy="2950884"/>
          </a:xfrm>
        </p:spPr>
        <p:txBody>
          <a:bodyPr/>
          <a:lstStyle/>
          <a:p>
            <a:r>
              <a:rPr lang="en-US"/>
              <a:t>Based on class libraries</a:t>
            </a:r>
          </a:p>
          <a:p>
            <a:r>
              <a:rPr lang="en-US"/>
              <a:t>Get the full power of IntelliSense, unit testing, and local debugging</a:t>
            </a:r>
          </a:p>
          <a:p>
            <a:r>
              <a:rPr lang="en-US"/>
              <a:t>Use </a:t>
            </a:r>
            <a:r>
              <a:rPr lang="en-US" err="1"/>
              <a:t>WebJobs</a:t>
            </a:r>
            <a:r>
              <a:rPr lang="en-US"/>
              <a:t> attributes to define triggers and bindings</a:t>
            </a:r>
          </a:p>
          <a:p>
            <a:r>
              <a:rPr lang="en-US"/>
              <a:t>Learn more at </a:t>
            </a:r>
            <a:r>
              <a:rPr lang="en-US" u="sng">
                <a:hlinkClick r:id="rId3"/>
              </a:rPr>
              <a:t>https://aka.ms/2017functiontools</a:t>
            </a:r>
            <a:endParaRPr lang="en-US"/>
          </a:p>
        </p:txBody>
      </p:sp>
    </p:spTree>
    <p:extLst>
      <p:ext uri="{BB962C8B-B14F-4D97-AF65-F5344CB8AC3E}">
        <p14:creationId xmlns:p14="http://schemas.microsoft.com/office/powerpoint/2010/main" val="253466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2017 Tooling</a:t>
            </a:r>
          </a:p>
        </p:txBody>
      </p:sp>
      <p:pic>
        <p:nvPicPr>
          <p:cNvPr id="4" name="Picture 3"/>
          <p:cNvPicPr>
            <a:picLocks noChangeAspect="1"/>
          </p:cNvPicPr>
          <p:nvPr/>
        </p:nvPicPr>
        <p:blipFill>
          <a:blip r:embed="rId3"/>
          <a:stretch>
            <a:fillRect/>
          </a:stretch>
        </p:blipFill>
        <p:spPr>
          <a:xfrm>
            <a:off x="382453" y="1189494"/>
            <a:ext cx="11429415" cy="5397966"/>
          </a:xfrm>
          <a:prstGeom prst="rect">
            <a:avLst/>
          </a:prstGeom>
        </p:spPr>
      </p:pic>
      <p:sp>
        <p:nvSpPr>
          <p:cNvPr id="5" name="Rectangle 4"/>
          <p:cNvSpPr/>
          <p:nvPr/>
        </p:nvSpPr>
        <p:spPr bwMode="auto">
          <a:xfrm>
            <a:off x="2211493" y="2648642"/>
            <a:ext cx="6797888" cy="705657"/>
          </a:xfrm>
          <a:prstGeom prst="rect">
            <a:avLst/>
          </a:prstGeom>
          <a:noFill/>
          <a:ln w="2857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p:cNvSpPr/>
          <p:nvPr/>
        </p:nvSpPr>
        <p:spPr bwMode="auto">
          <a:xfrm>
            <a:off x="1837982" y="2233768"/>
            <a:ext cx="2767504" cy="242168"/>
          </a:xfrm>
          <a:prstGeom prst="rect">
            <a:avLst/>
          </a:prstGeom>
          <a:noFill/>
          <a:ln w="2857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2302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95413-D8A0-4AAE-980B-9369E3982117}"/>
              </a:ext>
            </a:extLst>
          </p:cNvPr>
          <p:cNvSpPr>
            <a:spLocks noGrp="1"/>
          </p:cNvSpPr>
          <p:nvPr>
            <p:ph type="title"/>
          </p:nvPr>
        </p:nvSpPr>
        <p:spPr/>
        <p:txBody>
          <a:bodyPr/>
          <a:lstStyle/>
          <a:p>
            <a:r>
              <a:rPr lang="en-US"/>
              <a:t>Advanced stuff</a:t>
            </a:r>
          </a:p>
        </p:txBody>
      </p:sp>
      <p:sp>
        <p:nvSpPr>
          <p:cNvPr id="3" name="Text Placeholder 2">
            <a:extLst>
              <a:ext uri="{FF2B5EF4-FFF2-40B4-BE49-F238E27FC236}">
                <a16:creationId xmlns:a16="http://schemas.microsoft.com/office/drawing/2014/main" id="{7FFBEA6B-FBC6-45C5-B743-76E989CFF09B}"/>
              </a:ext>
            </a:extLst>
          </p:cNvPr>
          <p:cNvSpPr>
            <a:spLocks noGrp="1"/>
          </p:cNvSpPr>
          <p:nvPr>
            <p:ph type="body" sz="quarter" idx="10"/>
          </p:nvPr>
        </p:nvSpPr>
        <p:spPr>
          <a:xfrm>
            <a:off x="269239" y="1189177"/>
            <a:ext cx="11653523" cy="3261855"/>
          </a:xfrm>
        </p:spPr>
        <p:txBody>
          <a:bodyPr/>
          <a:lstStyle/>
          <a:p>
            <a:r>
              <a:rPr lang="en-US"/>
              <a:t>Functions CLI and debugging</a:t>
            </a:r>
          </a:p>
          <a:p>
            <a:r>
              <a:rPr lang="en-US"/>
              <a:t>Proxies</a:t>
            </a:r>
          </a:p>
          <a:p>
            <a:r>
              <a:rPr lang="en-US"/>
              <a:t>Durable Functions: </a:t>
            </a:r>
            <a:r>
              <a:rPr lang="en-US">
                <a:hlinkClick r:id="rId2"/>
              </a:rPr>
              <a:t>https://azure.github.io/azure-functions-durable-extension/</a:t>
            </a:r>
            <a:endParaRPr lang="en-US"/>
          </a:p>
          <a:p>
            <a:endParaRPr lang="en-US"/>
          </a:p>
        </p:txBody>
      </p:sp>
    </p:spTree>
    <p:extLst>
      <p:ext uri="{BB962C8B-B14F-4D97-AF65-F5344CB8AC3E}">
        <p14:creationId xmlns:p14="http://schemas.microsoft.com/office/powerpoint/2010/main" val="38910676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E00BC-621C-4EA2-98A5-415DD1FA33B7}"/>
              </a:ext>
            </a:extLst>
          </p:cNvPr>
          <p:cNvSpPr>
            <a:spLocks noGrp="1"/>
          </p:cNvSpPr>
          <p:nvPr>
            <p:ph type="title"/>
          </p:nvPr>
        </p:nvSpPr>
        <p:spPr/>
        <p:txBody>
          <a:bodyPr/>
          <a:lstStyle/>
          <a:p>
            <a:r>
              <a:rPr lang="en-US"/>
              <a:t>Patterns to follow</a:t>
            </a:r>
          </a:p>
        </p:txBody>
      </p:sp>
      <p:sp>
        <p:nvSpPr>
          <p:cNvPr id="3" name="Text Placeholder 2">
            <a:extLst>
              <a:ext uri="{FF2B5EF4-FFF2-40B4-BE49-F238E27FC236}">
                <a16:creationId xmlns:a16="http://schemas.microsoft.com/office/drawing/2014/main" id="{9E7F99F0-EC9F-4765-BF52-ADD9CB25BB2D}"/>
              </a:ext>
            </a:extLst>
          </p:cNvPr>
          <p:cNvSpPr>
            <a:spLocks noGrp="1"/>
          </p:cNvSpPr>
          <p:nvPr>
            <p:ph type="body" sz="quarter" idx="10"/>
          </p:nvPr>
        </p:nvSpPr>
        <p:spPr>
          <a:xfrm>
            <a:off x="269239" y="1189177"/>
            <a:ext cx="11653523" cy="3261855"/>
          </a:xfrm>
        </p:spPr>
        <p:txBody>
          <a:bodyPr/>
          <a:lstStyle/>
          <a:p>
            <a:pPr fontAlgn="base"/>
            <a:r>
              <a:rPr lang="en-US"/>
              <a:t>Similar to microservice patterns (12 factor)</a:t>
            </a:r>
          </a:p>
          <a:p>
            <a:pPr fontAlgn="base"/>
            <a:r>
              <a:rPr lang="en-US"/>
              <a:t>Keep execution short and return quickly </a:t>
            </a:r>
          </a:p>
          <a:p>
            <a:pPr fontAlgn="base"/>
            <a:r>
              <a:rPr lang="en-US"/>
              <a:t>Use queues, service bus, etc. to decouple tasks (better scaling and responsiveness) </a:t>
            </a:r>
          </a:p>
          <a:p>
            <a:pPr fontAlgn="base"/>
            <a:r>
              <a:rPr lang="en-US"/>
              <a:t>Compile and or pack to optimize cold start times</a:t>
            </a:r>
          </a:p>
        </p:txBody>
      </p:sp>
    </p:spTree>
    <p:extLst>
      <p:ext uri="{BB962C8B-B14F-4D97-AF65-F5344CB8AC3E}">
        <p14:creationId xmlns:p14="http://schemas.microsoft.com/office/powerpoint/2010/main" val="34193964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 and scaling</a:t>
            </a:r>
          </a:p>
        </p:txBody>
      </p:sp>
      <p:sp>
        <p:nvSpPr>
          <p:cNvPr id="3" name="Text Placeholder 2"/>
          <p:cNvSpPr>
            <a:spLocks noGrp="1"/>
          </p:cNvSpPr>
          <p:nvPr>
            <p:ph type="body" sz="quarter" idx="10"/>
          </p:nvPr>
        </p:nvSpPr>
        <p:spPr>
          <a:xfrm>
            <a:off x="269239" y="1189177"/>
            <a:ext cx="11653523" cy="5373651"/>
          </a:xfrm>
        </p:spPr>
        <p:txBody>
          <a:bodyPr/>
          <a:lstStyle/>
          <a:p>
            <a:pPr marL="571500" indent="-571500">
              <a:buFont typeface="Arial" panose="020B0604020202020204" pitchFamily="34" charset="0"/>
              <a:buChar char="•"/>
            </a:pPr>
            <a:r>
              <a:rPr lang="en-US"/>
              <a:t>App Service offers dedicated and dynamic tiers.</a:t>
            </a:r>
          </a:p>
          <a:p>
            <a:pPr marL="571500" indent="-571500">
              <a:buFont typeface="Arial" panose="020B0604020202020204" pitchFamily="34" charset="0"/>
              <a:buChar char="•"/>
            </a:pPr>
            <a:r>
              <a:rPr lang="en-US"/>
              <a:t>Dedicated is the existing App Service plan tiers</a:t>
            </a:r>
          </a:p>
          <a:p>
            <a:pPr marL="1371600" indent="-457200">
              <a:buFont typeface="Arial" panose="020B0604020202020204" pitchFamily="34" charset="0"/>
              <a:buChar char="•"/>
            </a:pPr>
            <a:r>
              <a:rPr lang="en-US"/>
              <a:t>Basic, Standard, Premium</a:t>
            </a:r>
          </a:p>
          <a:p>
            <a:pPr marL="1371600" indent="-457200">
              <a:buFont typeface="Arial" panose="020B0604020202020204" pitchFamily="34" charset="0"/>
              <a:buChar char="•"/>
            </a:pPr>
            <a:r>
              <a:rPr lang="en-US"/>
              <a:t>Pay based on # of reserved VMs</a:t>
            </a:r>
          </a:p>
          <a:p>
            <a:pPr marL="1371600" indent="-457200">
              <a:buFont typeface="Arial" panose="020B0604020202020204" pitchFamily="34" charset="0"/>
              <a:buChar char="•"/>
            </a:pPr>
            <a:r>
              <a:rPr lang="en-US"/>
              <a:t>You’re responsible for scale</a:t>
            </a:r>
          </a:p>
          <a:p>
            <a:pPr marL="571500" indent="-571500">
              <a:buFont typeface="Arial" panose="020B0604020202020204" pitchFamily="34" charset="0"/>
              <a:buChar char="•"/>
            </a:pPr>
            <a:r>
              <a:rPr lang="en-US"/>
              <a:t>Dynamic </a:t>
            </a:r>
          </a:p>
          <a:p>
            <a:pPr marL="1371600" indent="-457200">
              <a:buFont typeface="Arial" panose="020B0604020202020204" pitchFamily="34" charset="0"/>
              <a:buChar char="•"/>
            </a:pPr>
            <a:r>
              <a:rPr lang="en-US"/>
              <a:t>Pay on number of executions</a:t>
            </a:r>
          </a:p>
          <a:p>
            <a:pPr marL="1371600" indent="-457200">
              <a:buFont typeface="Arial" panose="020B0604020202020204" pitchFamily="34" charset="0"/>
              <a:buChar char="•"/>
            </a:pPr>
            <a:r>
              <a:rPr lang="en-US"/>
              <a:t>Platform responsible for scale</a:t>
            </a:r>
          </a:p>
        </p:txBody>
      </p:sp>
    </p:spTree>
    <p:extLst>
      <p:ext uri="{BB962C8B-B14F-4D97-AF65-F5344CB8AC3E}">
        <p14:creationId xmlns:p14="http://schemas.microsoft.com/office/powerpoint/2010/main" val="35747656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083" y="4050581"/>
            <a:ext cx="2666638" cy="1015607"/>
          </a:xfrm>
          <a:prstGeom prst="rect">
            <a:avLst/>
          </a:prstGeom>
          <a:noFill/>
        </p:spPr>
        <p:txBody>
          <a:bodyPr wrap="square" lIns="91426" tIns="146282" rIns="182851" bIns="146282" rtlCol="0">
            <a:spAutoFit/>
          </a:bodyPr>
          <a:lstStyle/>
          <a:p>
            <a:pPr algn="ctr" defTabSz="1218950">
              <a:lnSpc>
                <a:spcPct val="90000"/>
              </a:lnSpc>
              <a:spcAft>
                <a:spcPts val="1200"/>
              </a:spcAft>
              <a:defRPr/>
            </a:pPr>
            <a:r>
              <a:rPr lang="en-US" sz="2549" kern="0">
                <a:gradFill>
                  <a:gsLst>
                    <a:gs pos="1250">
                      <a:srgbClr val="353535"/>
                    </a:gs>
                    <a:gs pos="100000">
                      <a:srgbClr val="353535"/>
                    </a:gs>
                  </a:gsLst>
                  <a:lin ang="5400000" scaled="0"/>
                </a:gradFill>
                <a:latin typeface="Segoe UI Semilight"/>
                <a:cs typeface="Segoe UI"/>
              </a:rPr>
              <a:t>Event-driven/ instant scale</a:t>
            </a:r>
          </a:p>
        </p:txBody>
      </p:sp>
      <p:sp>
        <p:nvSpPr>
          <p:cNvPr id="61" name="TextBox 60"/>
          <p:cNvSpPr txBox="1"/>
          <p:nvPr/>
        </p:nvSpPr>
        <p:spPr>
          <a:xfrm>
            <a:off x="8421178" y="4050581"/>
            <a:ext cx="2455689" cy="655515"/>
          </a:xfrm>
          <a:prstGeom prst="rect">
            <a:avLst/>
          </a:prstGeom>
          <a:noFill/>
        </p:spPr>
        <p:txBody>
          <a:bodyPr wrap="square" lIns="91426" tIns="146282" rIns="182851" bIns="146282" rtlCol="0">
            <a:spAutoFit/>
          </a:bodyPr>
          <a:lstStyle/>
          <a:p>
            <a:pPr algn="ctr" defTabSz="1218950">
              <a:lnSpc>
                <a:spcPct val="90000"/>
              </a:lnSpc>
              <a:spcAft>
                <a:spcPts val="1200"/>
              </a:spcAft>
              <a:defRPr/>
            </a:pPr>
            <a:r>
              <a:rPr lang="en-US" sz="2549" kern="0">
                <a:gradFill>
                  <a:gsLst>
                    <a:gs pos="1250">
                      <a:srgbClr val="353535"/>
                    </a:gs>
                    <a:gs pos="100000">
                      <a:srgbClr val="353535"/>
                    </a:gs>
                  </a:gsLst>
                  <a:lin ang="5400000" scaled="0"/>
                </a:gradFill>
                <a:latin typeface="Segoe UI Semilight"/>
                <a:cs typeface="Segoe UI"/>
              </a:rPr>
              <a:t>Micro-billing</a:t>
            </a:r>
          </a:p>
        </p:txBody>
      </p:sp>
      <p:sp>
        <p:nvSpPr>
          <p:cNvPr id="60" name="TextBox 59"/>
          <p:cNvSpPr txBox="1"/>
          <p:nvPr/>
        </p:nvSpPr>
        <p:spPr>
          <a:xfrm>
            <a:off x="1317093" y="4050581"/>
            <a:ext cx="2580533" cy="1015607"/>
          </a:xfrm>
          <a:prstGeom prst="rect">
            <a:avLst/>
          </a:prstGeom>
          <a:noFill/>
        </p:spPr>
        <p:txBody>
          <a:bodyPr wrap="square" lIns="91426" tIns="146282" rIns="182851" bIns="146282" rtlCol="0">
            <a:spAutoFit/>
          </a:bodyPr>
          <a:lstStyle/>
          <a:p>
            <a:pPr algn="ctr" defTabSz="1218950">
              <a:lnSpc>
                <a:spcPct val="90000"/>
              </a:lnSpc>
              <a:spcAft>
                <a:spcPts val="1200"/>
              </a:spcAft>
              <a:defRPr/>
            </a:pPr>
            <a:r>
              <a:rPr lang="en-US" sz="2549" kern="0">
                <a:gradFill>
                  <a:gsLst>
                    <a:gs pos="1250">
                      <a:srgbClr val="353535"/>
                    </a:gs>
                    <a:gs pos="100000">
                      <a:srgbClr val="353535"/>
                    </a:gs>
                  </a:gsLst>
                  <a:lin ang="5400000" scaled="0"/>
                </a:gradFill>
                <a:latin typeface="Segoe UI Semilight"/>
                <a:cs typeface="Segoe UI"/>
              </a:rPr>
              <a:t>Abstraction </a:t>
            </a:r>
            <a:br>
              <a:rPr lang="en-US" sz="2549" kern="0">
                <a:gradFill>
                  <a:gsLst>
                    <a:gs pos="1250">
                      <a:srgbClr val="353535"/>
                    </a:gs>
                    <a:gs pos="100000">
                      <a:srgbClr val="353535"/>
                    </a:gs>
                  </a:gsLst>
                  <a:lin ang="5400000" scaled="0"/>
                </a:gradFill>
                <a:latin typeface="Segoe UI Semilight"/>
                <a:cs typeface="Segoe UI"/>
              </a:rPr>
            </a:br>
            <a:r>
              <a:rPr lang="en-US" sz="2549" kern="0">
                <a:gradFill>
                  <a:gsLst>
                    <a:gs pos="1250">
                      <a:srgbClr val="353535"/>
                    </a:gs>
                    <a:gs pos="100000">
                      <a:srgbClr val="353535"/>
                    </a:gs>
                  </a:gsLst>
                  <a:lin ang="5400000" scaled="0"/>
                </a:gradFill>
                <a:latin typeface="Segoe UI Semilight"/>
                <a:cs typeface="Segoe UI"/>
              </a:rPr>
              <a:t>of servers</a:t>
            </a:r>
          </a:p>
        </p:txBody>
      </p:sp>
      <p:sp>
        <p:nvSpPr>
          <p:cNvPr id="3" name="Title 2"/>
          <p:cNvSpPr>
            <a:spLocks noGrp="1"/>
          </p:cNvSpPr>
          <p:nvPr>
            <p:ph type="title"/>
          </p:nvPr>
        </p:nvSpPr>
        <p:spPr/>
        <p:txBody>
          <a:bodyPr/>
          <a:lstStyle/>
          <a:p>
            <a:r>
              <a:rPr lang="en-US"/>
              <a:t>What is </a:t>
            </a:r>
            <a:r>
              <a:rPr lang="en-US" err="1"/>
              <a:t>Serverless</a:t>
            </a:r>
            <a:r>
              <a:rPr lang="en-US"/>
              <a:t>?</a:t>
            </a:r>
            <a:br>
              <a:rPr lang="en-US"/>
            </a:br>
            <a:endParaRPr lang="en-US"/>
          </a:p>
        </p:txBody>
      </p:sp>
      <p:grpSp>
        <p:nvGrpSpPr>
          <p:cNvPr id="20" name="Group 19"/>
          <p:cNvGrpSpPr/>
          <p:nvPr/>
        </p:nvGrpSpPr>
        <p:grpSpPr>
          <a:xfrm>
            <a:off x="8806194" y="2303664"/>
            <a:ext cx="1685653" cy="1685653"/>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extBox 18"/>
            <p:cNvSpPr txBox="1"/>
            <p:nvPr/>
          </p:nvSpPr>
          <p:spPr>
            <a:xfrm>
              <a:off x="9435652" y="3287113"/>
              <a:ext cx="454292" cy="461665"/>
            </a:xfrm>
            <a:prstGeom prst="rect">
              <a:avLst/>
            </a:prstGeom>
            <a:noFill/>
          </p:spPr>
          <p:txBody>
            <a:bodyPr wrap="none" lIns="179282" tIns="143426" rIns="179282" bIns="143426" rtlCol="0">
              <a:spAutoFit/>
            </a:bodyPr>
            <a:lstStyle/>
            <a:p>
              <a:pPr defTabSz="914378">
                <a:lnSpc>
                  <a:spcPct val="90000"/>
                </a:lnSpc>
                <a:spcAft>
                  <a:spcPts val="588"/>
                </a:spcAft>
                <a:defRPr/>
              </a:pPr>
              <a:r>
                <a:rPr lang="en-US" sz="1176">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a:t>
              </a:r>
            </a:p>
          </p:txBody>
        </p:sp>
      </p:grpSp>
      <p:grpSp>
        <p:nvGrpSpPr>
          <p:cNvPr id="27" name="Group 26"/>
          <p:cNvGrpSpPr/>
          <p:nvPr/>
        </p:nvGrpSpPr>
        <p:grpSpPr>
          <a:xfrm>
            <a:off x="5316574" y="2303664"/>
            <a:ext cx="1685653" cy="1685653"/>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tx2"/>
                </a:solidFill>
                <a:miter lim="800000"/>
                <a:headEnd/>
                <a:tailEnd/>
              </a:ln>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tx2"/>
                </a:solidFill>
                <a:miter lim="800000"/>
                <a:headEnd/>
                <a:tailEnd/>
              </a:ln>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grpSp>
      </p:grpSp>
      <p:grpSp>
        <p:nvGrpSpPr>
          <p:cNvPr id="30" name="Group 29"/>
          <p:cNvGrpSpPr/>
          <p:nvPr/>
        </p:nvGrpSpPr>
        <p:grpSpPr>
          <a:xfrm>
            <a:off x="1764533" y="2303664"/>
            <a:ext cx="1685653" cy="1685653"/>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grpSp>
        <p:sp>
          <p:nvSpPr>
            <p:cNvPr id="29" name="Rectangle 28"/>
            <p:cNvSpPr/>
            <p:nvPr/>
          </p:nvSpPr>
          <p:spPr bwMode="auto">
            <a:xfrm>
              <a:off x="2540162" y="272256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25140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Dynamic tier pricing</a:t>
            </a:r>
          </a:p>
        </p:txBody>
      </p:sp>
      <p:sp>
        <p:nvSpPr>
          <p:cNvPr id="3" name="Text Placeholder 2"/>
          <p:cNvSpPr>
            <a:spLocks noGrp="1"/>
          </p:cNvSpPr>
          <p:nvPr>
            <p:ph type="body" sz="quarter" idx="10"/>
          </p:nvPr>
        </p:nvSpPr>
        <p:spPr>
          <a:xfrm>
            <a:off x="269239" y="1189177"/>
            <a:ext cx="11653523" cy="3382529"/>
          </a:xfrm>
        </p:spPr>
        <p:txBody>
          <a:bodyPr/>
          <a:lstStyle/>
          <a:p>
            <a:r>
              <a:rPr lang="en-US"/>
              <a:t>Pay per execution model - two meters, three units</a:t>
            </a:r>
          </a:p>
          <a:p>
            <a:pPr marL="571500" indent="-571500">
              <a:buFont typeface="Arial" panose="020B0604020202020204" pitchFamily="34" charset="0"/>
              <a:buChar char="•"/>
            </a:pPr>
            <a:r>
              <a:rPr lang="en-US" u="sng"/>
              <a:t>Number of executions</a:t>
            </a:r>
          </a:p>
          <a:p>
            <a:pPr marL="571500" indent="-571500">
              <a:buFont typeface="Arial" panose="020B0604020202020204" pitchFamily="34" charset="0"/>
              <a:buChar char="•"/>
            </a:pPr>
            <a:r>
              <a:rPr lang="en-US" u="sng"/>
              <a:t>Duration of execution</a:t>
            </a:r>
            <a:r>
              <a:rPr lang="en-US"/>
              <a:t> x </a:t>
            </a:r>
            <a:r>
              <a:rPr lang="en-US" u="sng"/>
              <a:t>reserved memory</a:t>
            </a:r>
          </a:p>
          <a:p>
            <a:pPr marL="571500" indent="-571500">
              <a:buFont typeface="Arial" panose="020B0604020202020204" pitchFamily="34" charset="0"/>
              <a:buChar char="•"/>
            </a:pPr>
            <a:endParaRPr lang="en-US"/>
          </a:p>
          <a:p>
            <a:r>
              <a:rPr lang="en-US"/>
              <a:t>First million executions free.</a:t>
            </a:r>
          </a:p>
        </p:txBody>
      </p:sp>
    </p:spTree>
    <p:extLst>
      <p:ext uri="{BB962C8B-B14F-4D97-AF65-F5344CB8AC3E}">
        <p14:creationId xmlns:p14="http://schemas.microsoft.com/office/powerpoint/2010/main" val="37192749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88"/>
              </a:spcAft>
              <a:tabLst>
                <a:tab pos="1515782" algn="l"/>
              </a:tabLst>
            </a:pPr>
            <a:r>
              <a:rPr lang="en-US"/>
              <a:t>Introducing Azure Logic Apps</a:t>
            </a:r>
            <a:br>
              <a:rPr lang="en-US">
                <a:solidFill>
                  <a:schemeClr val="tx1"/>
                </a:solidFill>
              </a:rPr>
            </a:br>
            <a:endParaRPr lang="en-US"/>
          </a:p>
        </p:txBody>
      </p:sp>
      <p:sp>
        <p:nvSpPr>
          <p:cNvPr id="3" name="Text Placeholder 2"/>
          <p:cNvSpPr>
            <a:spLocks noGrp="1"/>
          </p:cNvSpPr>
          <p:nvPr>
            <p:ph type="body" sz="quarter" idx="10"/>
          </p:nvPr>
        </p:nvSpPr>
        <p:spPr>
          <a:xfrm>
            <a:off x="269384" y="2463363"/>
            <a:ext cx="7647682" cy="3148510"/>
          </a:xfrm>
        </p:spPr>
        <p:txBody>
          <a:bodyPr/>
          <a:lstStyle/>
          <a:p>
            <a:pPr>
              <a:spcAft>
                <a:spcPts val="2353"/>
              </a:spcAft>
            </a:pPr>
            <a:r>
              <a:rPr lang="en-US" sz="2549">
                <a:latin typeface="+mn-lt"/>
              </a:rPr>
              <a:t>Fast integrations using a visual designer and workflow creation with triggers and actions</a:t>
            </a:r>
          </a:p>
          <a:p>
            <a:pPr>
              <a:spcAft>
                <a:spcPts val="2353"/>
              </a:spcAft>
            </a:pPr>
            <a:r>
              <a:rPr lang="en-US" sz="2549">
                <a:latin typeface="+mn-lt"/>
              </a:rPr>
              <a:t>Connect applications, data and services</a:t>
            </a:r>
          </a:p>
          <a:p>
            <a:pPr>
              <a:spcAft>
                <a:spcPts val="2353"/>
              </a:spcAft>
            </a:pPr>
            <a:r>
              <a:rPr lang="en-US" sz="2549">
                <a:latin typeface="+mn-lt"/>
              </a:rPr>
              <a:t>Connect and orchestrate Azure Functions</a:t>
            </a:r>
          </a:p>
          <a:p>
            <a:pPr>
              <a:spcAft>
                <a:spcPts val="2353"/>
              </a:spcAft>
            </a:pPr>
            <a:endParaRPr lang="en-US" sz="2549">
              <a:latin typeface="+mn-lt"/>
            </a:endParaRPr>
          </a:p>
        </p:txBody>
      </p:sp>
      <p:grpSp>
        <p:nvGrpSpPr>
          <p:cNvPr id="15" name="Group 14"/>
          <p:cNvGrpSpPr/>
          <p:nvPr/>
        </p:nvGrpSpPr>
        <p:grpSpPr>
          <a:xfrm>
            <a:off x="8243846" y="537"/>
            <a:ext cx="3948069" cy="6856930"/>
            <a:chOff x="8409182" y="0"/>
            <a:chExt cx="4027293" cy="6994525"/>
          </a:xfrm>
        </p:grpSpPr>
        <p:sp>
          <p:nvSpPr>
            <p:cNvPr id="4" name="Rectangle 3"/>
            <p:cNvSpPr/>
            <p:nvPr/>
          </p:nvSpPr>
          <p:spPr bwMode="auto">
            <a:xfrm>
              <a:off x="8409182" y="0"/>
              <a:ext cx="4027293"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 name="Group 7"/>
            <p:cNvGrpSpPr/>
            <p:nvPr/>
          </p:nvGrpSpPr>
          <p:grpSpPr>
            <a:xfrm>
              <a:off x="9324507" y="2941801"/>
              <a:ext cx="2028656" cy="1110923"/>
              <a:chOff x="7712710" y="2866532"/>
              <a:chExt cx="900970" cy="493385"/>
            </a:xfrm>
          </p:grpSpPr>
          <p:sp>
            <p:nvSpPr>
              <p:cNvPr id="9" name="Rectangle 8"/>
              <p:cNvSpPr/>
              <p:nvPr/>
            </p:nvSpPr>
            <p:spPr bwMode="auto">
              <a:xfrm>
                <a:off x="8088848" y="2869853"/>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8263038" y="3207942"/>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7912395" y="3207942"/>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Left Brace 11"/>
              <p:cNvSpPr/>
              <p:nvPr/>
            </p:nvSpPr>
            <p:spPr>
              <a:xfrm rot="5400000">
                <a:off x="8069263" y="2936571"/>
                <a:ext cx="184907" cy="347471"/>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50">
                  <a:defRPr/>
                </a:pPr>
                <a:endParaRPr lang="en-US">
                  <a:solidFill>
                    <a:srgbClr val="505050"/>
                  </a:solidFill>
                  <a:latin typeface="Segoe UI"/>
                </a:endParaRPr>
              </a:p>
            </p:txBody>
          </p:sp>
          <p:sp>
            <p:nvSpPr>
              <p:cNvPr id="13" name="Left Brace 12"/>
              <p:cNvSpPr/>
              <p:nvPr/>
            </p:nvSpPr>
            <p:spPr>
              <a:xfrm rot="10800000">
                <a:off x="8469317" y="2866532"/>
                <a:ext cx="144363" cy="493385"/>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50">
                  <a:defRPr/>
                </a:pPr>
                <a:endParaRPr lang="en-US">
                  <a:solidFill>
                    <a:srgbClr val="505050"/>
                  </a:solidFill>
                  <a:latin typeface="Segoe UI"/>
                </a:endParaRPr>
              </a:p>
            </p:txBody>
          </p:sp>
          <p:sp>
            <p:nvSpPr>
              <p:cNvPr id="14" name="Left Brace 13"/>
              <p:cNvSpPr/>
              <p:nvPr/>
            </p:nvSpPr>
            <p:spPr>
              <a:xfrm rot="10800000" flipH="1">
                <a:off x="7712710" y="2866532"/>
                <a:ext cx="144363" cy="493385"/>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50">
                  <a:defRPr/>
                </a:pPr>
                <a:endParaRPr lang="en-US">
                  <a:solidFill>
                    <a:srgbClr val="505050"/>
                  </a:solidFill>
                  <a:latin typeface="Segoe UI"/>
                </a:endParaRPr>
              </a:p>
            </p:txBody>
          </p:sp>
        </p:grpSp>
      </p:grpSp>
      <p:sp>
        <p:nvSpPr>
          <p:cNvPr id="16" name="Rectangle 15"/>
          <p:cNvSpPr/>
          <p:nvPr/>
        </p:nvSpPr>
        <p:spPr>
          <a:xfrm>
            <a:off x="355724" y="1046218"/>
            <a:ext cx="6094358" cy="1015648"/>
          </a:xfrm>
          <a:prstGeom prst="rect">
            <a:avLst/>
          </a:prstGeom>
        </p:spPr>
        <p:txBody>
          <a:bodyPr>
            <a:spAutoFit/>
          </a:bodyPr>
          <a:lstStyle/>
          <a:p>
            <a:pPr defTabSz="914378">
              <a:defRPr/>
            </a:pPr>
            <a:r>
              <a:rPr lang="en-US" sz="2942">
                <a:gradFill>
                  <a:gsLst>
                    <a:gs pos="1250">
                      <a:srgbClr val="0078D7"/>
                    </a:gs>
                    <a:gs pos="100000">
                      <a:srgbClr val="0078D7"/>
                    </a:gs>
                  </a:gsLst>
                  <a:lin ang="5400000" scaled="0"/>
                </a:gradFill>
                <a:latin typeface="Segoe UI Semilight"/>
              </a:rPr>
              <a:t>Powerful Integration and </a:t>
            </a:r>
            <a:br>
              <a:rPr lang="en-US" sz="2942">
                <a:gradFill>
                  <a:gsLst>
                    <a:gs pos="1250">
                      <a:srgbClr val="0078D7"/>
                    </a:gs>
                    <a:gs pos="100000">
                      <a:srgbClr val="0078D7"/>
                    </a:gs>
                  </a:gsLst>
                  <a:lin ang="5400000" scaled="0"/>
                </a:gradFill>
                <a:latin typeface="Segoe UI Semilight"/>
              </a:rPr>
            </a:br>
            <a:r>
              <a:rPr lang="en-US" sz="2942">
                <a:gradFill>
                  <a:gsLst>
                    <a:gs pos="1250">
                      <a:srgbClr val="0078D7"/>
                    </a:gs>
                    <a:gs pos="100000">
                      <a:srgbClr val="0078D7"/>
                    </a:gs>
                  </a:gsLst>
                  <a:lin ang="5400000" scaled="0"/>
                </a:gradFill>
                <a:latin typeface="Segoe UI Semilight"/>
              </a:rPr>
              <a:t>Workflow Engine born in Azure</a:t>
            </a:r>
            <a:endParaRPr lang="en-US" sz="2942">
              <a:solidFill>
                <a:srgbClr val="353535"/>
              </a:solidFill>
              <a:latin typeface="Segoe UI Semilight"/>
            </a:endParaRPr>
          </a:p>
        </p:txBody>
      </p:sp>
    </p:spTree>
    <p:extLst>
      <p:ext uri="{BB962C8B-B14F-4D97-AF65-F5344CB8AC3E}">
        <p14:creationId xmlns:p14="http://schemas.microsoft.com/office/powerpoint/2010/main" val="3547975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1+#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p:cNvSpPr>
          <p:nvPr/>
        </p:nvSpPr>
        <p:spPr>
          <a:xfrm>
            <a:off x="4440769" y="358233"/>
            <a:ext cx="6361396" cy="5071681"/>
          </a:xfrm>
          <a:prstGeom prst="rect">
            <a:avLst/>
          </a:prstGeom>
          <a:noFill/>
        </p:spPr>
        <p:txBody>
          <a:bodyPr wrap="square" lIns="179130" tIns="143304" rIns="179130" bIns="0" numCol="3" rtlCol="0">
            <a:noAutofit/>
          </a:bodyPr>
          <a:lstStyle/>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appFigures</a:t>
            </a:r>
            <a:endParaRPr lang="en-US" sz="1078" kern="0">
              <a:gradFill>
                <a:gsLst>
                  <a:gs pos="10145">
                    <a:srgbClr val="353535">
                      <a:lumMod val="60000"/>
                      <a:lumOff val="40000"/>
                    </a:srgbClr>
                  </a:gs>
                  <a:gs pos="31000">
                    <a:srgbClr val="353535">
                      <a:lumMod val="60000"/>
                      <a:lumOff val="40000"/>
                    </a:srgbClr>
                  </a:gs>
                </a:gsLst>
                <a:lin ang="5400000" scaled="0"/>
              </a:gradFill>
              <a:latin typeface="Segoe UI"/>
            </a:endParaRP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Asana</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Azure API Management</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Azure App Services</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Azure Automation</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Azure Cognitive Face API</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Azure Cognitive LUIS</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Azure Cognitive Text Analytics</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Azure Cognitive Vision</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Azure Data Lake Store</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Azure Document DB</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Azure Event Hub</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Azure Functions</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Azure Machine Learning</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Azure Resource Manager</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Azure Service Bus</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Azure SQL</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Azure Storage Blob</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Azure Storage Queues</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Basecamp</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Bing Search</a:t>
            </a: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BitBucket</a:t>
            </a:r>
            <a:endParaRPr lang="en-US" sz="1078" kern="0">
              <a:gradFill>
                <a:gsLst>
                  <a:gs pos="10145">
                    <a:srgbClr val="353535">
                      <a:lumMod val="60000"/>
                      <a:lumOff val="40000"/>
                    </a:srgbClr>
                  </a:gs>
                  <a:gs pos="31000">
                    <a:srgbClr val="353535">
                      <a:lumMod val="60000"/>
                      <a:lumOff val="40000"/>
                    </a:srgbClr>
                  </a:gs>
                </a:gsLst>
                <a:lin ang="5400000" scaled="0"/>
              </a:gradFill>
              <a:latin typeface="Segoe UI"/>
            </a:endParaRP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Bitly</a:t>
            </a:r>
            <a:endParaRPr lang="en-US" sz="1078" kern="0">
              <a:gradFill>
                <a:gsLst>
                  <a:gs pos="10145">
                    <a:srgbClr val="353535">
                      <a:lumMod val="60000"/>
                      <a:lumOff val="40000"/>
                    </a:srgbClr>
                  </a:gs>
                  <a:gs pos="31000">
                    <a:srgbClr val="353535">
                      <a:lumMod val="60000"/>
                      <a:lumOff val="40000"/>
                    </a:srgbClr>
                  </a:gs>
                </a:gsLst>
                <a:lin ang="5400000" scaled="0"/>
              </a:gradFill>
              <a:latin typeface="Segoe UI"/>
            </a:endParaRP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Blogger</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Box</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Buffer</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Campfire</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Chatter</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Common Data Service</a:t>
            </a: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Disqus</a:t>
            </a:r>
            <a:endParaRPr lang="en-US" sz="1078" kern="0">
              <a:gradFill>
                <a:gsLst>
                  <a:gs pos="10145">
                    <a:srgbClr val="353535">
                      <a:lumMod val="60000"/>
                      <a:lumOff val="40000"/>
                    </a:srgbClr>
                  </a:gs>
                  <a:gs pos="31000">
                    <a:srgbClr val="353535">
                      <a:lumMod val="60000"/>
                      <a:lumOff val="40000"/>
                    </a:srgbClr>
                  </a:gs>
                </a:gsLst>
                <a:lin ang="5400000" scaled="0"/>
              </a:gradFill>
              <a:latin typeface="Segoe UI"/>
            </a:endParaRP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DocuSign</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Dropbox</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Dynamics AX Online</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Dynamics CRM Online</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Dynamics CRM Service Bus</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Dynamics Financials</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Dynamics Operations</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Easy </a:t>
            </a: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Redmine</a:t>
            </a:r>
            <a:endParaRPr lang="en-US" sz="1078" kern="0">
              <a:gradFill>
                <a:gsLst>
                  <a:gs pos="10145">
                    <a:srgbClr val="353535">
                      <a:lumMod val="60000"/>
                      <a:lumOff val="40000"/>
                    </a:srgbClr>
                  </a:gs>
                  <a:gs pos="31000">
                    <a:srgbClr val="353535">
                      <a:lumMod val="60000"/>
                      <a:lumOff val="40000"/>
                    </a:srgbClr>
                  </a:gs>
                </a:gsLst>
                <a:lin ang="5400000" scaled="0"/>
              </a:gradFill>
              <a:latin typeface="Segoe UI"/>
            </a:endParaRP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Eventbrite</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Facebook</a:t>
            </a: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FreshBooks</a:t>
            </a:r>
            <a:endParaRPr lang="en-US" sz="1078" kern="0">
              <a:gradFill>
                <a:gsLst>
                  <a:gs pos="10145">
                    <a:srgbClr val="353535">
                      <a:lumMod val="60000"/>
                      <a:lumOff val="40000"/>
                    </a:srgbClr>
                  </a:gs>
                  <a:gs pos="31000">
                    <a:srgbClr val="353535">
                      <a:lumMod val="60000"/>
                      <a:lumOff val="40000"/>
                    </a:srgbClr>
                  </a:gs>
                </a:gsLst>
                <a:lin ang="5400000" scaled="0"/>
              </a:gradFill>
              <a:latin typeface="Segoe UI"/>
            </a:endParaRP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Freshdesk</a:t>
            </a:r>
            <a:endParaRPr lang="en-US" sz="1078" kern="0">
              <a:gradFill>
                <a:gsLst>
                  <a:gs pos="10145">
                    <a:srgbClr val="353535">
                      <a:lumMod val="60000"/>
                      <a:lumOff val="40000"/>
                    </a:srgbClr>
                  </a:gs>
                  <a:gs pos="31000">
                    <a:srgbClr val="353535">
                      <a:lumMod val="60000"/>
                      <a:lumOff val="40000"/>
                    </a:srgbClr>
                  </a:gs>
                </a:gsLst>
                <a:lin ang="5400000" scaled="0"/>
              </a:gradFill>
              <a:latin typeface="Segoe UI"/>
            </a:endParaRP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GitHub</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Gmail</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Google Calendar</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Google Contacts</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Google Drive</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Google Sheets</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Google Tasks</a:t>
            </a: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GoTo</a:t>
            </a:r>
            <a:r>
              <a:rPr lang="en-US" sz="1078" kern="0">
                <a:gradFill>
                  <a:gsLst>
                    <a:gs pos="10145">
                      <a:srgbClr val="353535">
                        <a:lumMod val="60000"/>
                        <a:lumOff val="40000"/>
                      </a:srgbClr>
                    </a:gs>
                    <a:gs pos="31000">
                      <a:srgbClr val="353535">
                        <a:lumMod val="60000"/>
                        <a:lumOff val="40000"/>
                      </a:srgbClr>
                    </a:gs>
                  </a:gsLst>
                  <a:lin ang="5400000" scaled="0"/>
                </a:gradFill>
                <a:latin typeface="Segoe UI"/>
              </a:rPr>
              <a:t> Meeting</a:t>
            </a: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GoTo</a:t>
            </a:r>
            <a:r>
              <a:rPr lang="en-US" sz="1078" kern="0">
                <a:gradFill>
                  <a:gsLst>
                    <a:gs pos="10145">
                      <a:srgbClr val="353535">
                        <a:lumMod val="60000"/>
                        <a:lumOff val="40000"/>
                      </a:srgbClr>
                    </a:gs>
                    <a:gs pos="31000">
                      <a:srgbClr val="353535">
                        <a:lumMod val="60000"/>
                        <a:lumOff val="40000"/>
                      </a:srgbClr>
                    </a:gs>
                  </a:gsLst>
                  <a:lin ang="5400000" scaled="0"/>
                </a:gradFill>
                <a:latin typeface="Segoe UI"/>
              </a:rPr>
              <a:t> Training</a:t>
            </a: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GoTo</a:t>
            </a:r>
            <a:r>
              <a:rPr lang="en-US" sz="1078" kern="0">
                <a:gradFill>
                  <a:gsLst>
                    <a:gs pos="10145">
                      <a:srgbClr val="353535">
                        <a:lumMod val="60000"/>
                        <a:lumOff val="40000"/>
                      </a:srgbClr>
                    </a:gs>
                    <a:gs pos="31000">
                      <a:srgbClr val="353535">
                        <a:lumMod val="60000"/>
                        <a:lumOff val="40000"/>
                      </a:srgbClr>
                    </a:gs>
                  </a:gsLst>
                  <a:lin ang="5400000" scaled="0"/>
                </a:gradFill>
                <a:latin typeface="Segoe UI"/>
              </a:rPr>
              <a:t> Webinar</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Harvest</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HelloSign</a:t>
            </a: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Infusionsoft</a:t>
            </a:r>
            <a:endParaRPr lang="en-US" sz="1078" kern="0">
              <a:gradFill>
                <a:gsLst>
                  <a:gs pos="10145">
                    <a:srgbClr val="353535">
                      <a:lumMod val="60000"/>
                      <a:lumOff val="40000"/>
                    </a:srgbClr>
                  </a:gs>
                  <a:gs pos="31000">
                    <a:srgbClr val="353535">
                      <a:lumMod val="60000"/>
                      <a:lumOff val="40000"/>
                    </a:srgbClr>
                  </a:gs>
                </a:gsLst>
                <a:lin ang="5400000" scaled="0"/>
              </a:gradFill>
              <a:latin typeface="Segoe UI"/>
            </a:endParaRP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JIRA</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Insightly</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Instagram</a:t>
            </a: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Instapaper</a:t>
            </a:r>
            <a:endParaRPr lang="en-US" sz="1078" kern="0">
              <a:gradFill>
                <a:gsLst>
                  <a:gs pos="10145">
                    <a:srgbClr val="353535">
                      <a:lumMod val="60000"/>
                      <a:lumOff val="40000"/>
                    </a:srgbClr>
                  </a:gs>
                  <a:gs pos="31000">
                    <a:srgbClr val="353535">
                      <a:lumMod val="60000"/>
                      <a:lumOff val="40000"/>
                    </a:srgbClr>
                  </a:gs>
                </a:gsLst>
                <a:lin ang="5400000" scaled="0"/>
              </a:gradFill>
              <a:latin typeface="Segoe UI"/>
            </a:endParaRP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MailChimp</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Mandrill</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Medium</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Microsoft Project Online</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Microsoft Translator</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MSN Weather</a:t>
            </a: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Muhimbi</a:t>
            </a:r>
            <a:r>
              <a:rPr lang="en-US" sz="1078" kern="0">
                <a:gradFill>
                  <a:gsLst>
                    <a:gs pos="10145">
                      <a:srgbClr val="353535">
                        <a:lumMod val="60000"/>
                        <a:lumOff val="40000"/>
                      </a:srgbClr>
                    </a:gs>
                    <a:gs pos="31000">
                      <a:srgbClr val="353535">
                        <a:lumMod val="60000"/>
                        <a:lumOff val="40000"/>
                      </a:srgbClr>
                    </a:gs>
                  </a:gsLst>
                  <a:lin ang="5400000" scaled="0"/>
                </a:gradFill>
                <a:latin typeface="Segoe UI"/>
              </a:rPr>
              <a:t> PDF</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Office 365</a:t>
            </a:r>
          </a:p>
          <a:p>
            <a:pPr marL="89640" indent="-89640" defTabSz="913440">
              <a:spcAft>
                <a:spcPts val="98"/>
              </a:spcAft>
              <a:buFont typeface="Arial" panose="020B0604020202020204" pitchFamily="34" charset="0"/>
              <a:buChar char="•"/>
              <a:defRPr/>
            </a:pPr>
            <a:r>
              <a:rPr lang="en-US" altLang="ja-JP" sz="1078" kern="0">
                <a:gradFill>
                  <a:gsLst>
                    <a:gs pos="10145">
                      <a:srgbClr val="505050"/>
                    </a:gs>
                    <a:gs pos="30000">
                      <a:srgbClr val="505050"/>
                    </a:gs>
                  </a:gsLst>
                  <a:lin ang="5400000" scaled="0"/>
                </a:gradFill>
                <a:latin typeface="Segoe UI"/>
              </a:rPr>
              <a:t>Office</a:t>
            </a:r>
            <a:r>
              <a:rPr lang="ja-JP" altLang="en-US" sz="1078" kern="0">
                <a:gradFill>
                  <a:gsLst>
                    <a:gs pos="10145">
                      <a:srgbClr val="505050"/>
                    </a:gs>
                    <a:gs pos="30000">
                      <a:srgbClr val="505050"/>
                    </a:gs>
                  </a:gsLst>
                  <a:lin ang="5400000" scaled="0"/>
                </a:gradFill>
                <a:latin typeface="Segoe UI"/>
              </a:rPr>
              <a:t> </a:t>
            </a:r>
            <a:r>
              <a:rPr lang="en-US" altLang="ja-JP" sz="1078" kern="0">
                <a:gradFill>
                  <a:gsLst>
                    <a:gs pos="10145">
                      <a:srgbClr val="505050"/>
                    </a:gs>
                    <a:gs pos="30000">
                      <a:srgbClr val="505050"/>
                    </a:gs>
                  </a:gsLst>
                  <a:lin ang="5400000" scaled="0"/>
                </a:gradFill>
                <a:latin typeface="Segoe UI"/>
              </a:rPr>
              <a:t>365</a:t>
            </a:r>
            <a:r>
              <a:rPr lang="ja-JP" altLang="en-US" sz="1078" kern="0">
                <a:gradFill>
                  <a:gsLst>
                    <a:gs pos="10145">
                      <a:srgbClr val="505050"/>
                    </a:gs>
                    <a:gs pos="30000">
                      <a:srgbClr val="505050"/>
                    </a:gs>
                  </a:gsLst>
                  <a:lin ang="5400000" scaled="0"/>
                </a:gradFill>
                <a:latin typeface="Segoe UI"/>
              </a:rPr>
              <a:t> </a:t>
            </a:r>
            <a:r>
              <a:rPr lang="en-US" altLang="ja-JP" sz="1078" kern="0">
                <a:gradFill>
                  <a:gsLst>
                    <a:gs pos="10145">
                      <a:srgbClr val="505050"/>
                    </a:gs>
                    <a:gs pos="30000">
                      <a:srgbClr val="505050"/>
                    </a:gs>
                  </a:gsLst>
                  <a:lin ang="5400000" scaled="0"/>
                </a:gradFill>
                <a:latin typeface="Segoe UI"/>
              </a:rPr>
              <a:t>Users</a:t>
            </a:r>
          </a:p>
          <a:p>
            <a:pPr marL="89640" indent="-89640" defTabSz="913440">
              <a:spcAft>
                <a:spcPts val="98"/>
              </a:spcAft>
              <a:buFont typeface="Arial" panose="020B0604020202020204" pitchFamily="34" charset="0"/>
              <a:buChar char="•"/>
              <a:defRPr/>
            </a:pPr>
            <a:r>
              <a:rPr lang="en-US" altLang="ja-JP" sz="1078" kern="0">
                <a:gradFill>
                  <a:gsLst>
                    <a:gs pos="10145">
                      <a:srgbClr val="505050"/>
                    </a:gs>
                    <a:gs pos="30000">
                      <a:srgbClr val="505050"/>
                    </a:gs>
                  </a:gsLst>
                  <a:lin ang="5400000" scaled="0"/>
                </a:gradFill>
                <a:latin typeface="Segoe UI"/>
              </a:rPr>
              <a:t>Office 365 Video</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OneDrive</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OneDrive for Business</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OneNote</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Outlook.com</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Outlook Tasks</a:t>
            </a: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PagerDuty</a:t>
            </a:r>
            <a:endParaRPr lang="en-US" sz="1078" kern="0">
              <a:gradFill>
                <a:gsLst>
                  <a:gs pos="10145">
                    <a:srgbClr val="353535">
                      <a:lumMod val="60000"/>
                      <a:lumOff val="40000"/>
                    </a:srgbClr>
                  </a:gs>
                  <a:gs pos="31000">
                    <a:srgbClr val="353535">
                      <a:lumMod val="60000"/>
                      <a:lumOff val="40000"/>
                    </a:srgbClr>
                  </a:gs>
                </a:gsLst>
                <a:lin ang="5400000" scaled="0"/>
              </a:gradFill>
              <a:latin typeface="Segoe UI"/>
            </a:endParaRP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Pinterest</a:t>
            </a: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Pipedrive</a:t>
            </a:r>
            <a:endParaRPr lang="en-US" sz="1078" kern="0">
              <a:gradFill>
                <a:gsLst>
                  <a:gs pos="10145">
                    <a:srgbClr val="353535">
                      <a:lumMod val="60000"/>
                      <a:lumOff val="40000"/>
                    </a:srgbClr>
                  </a:gs>
                  <a:gs pos="31000">
                    <a:srgbClr val="353535">
                      <a:lumMod val="60000"/>
                      <a:lumOff val="40000"/>
                    </a:srgbClr>
                  </a:gs>
                </a:gsLst>
                <a:lin ang="5400000" scaled="0"/>
              </a:gradFill>
              <a:latin typeface="Segoe UI"/>
            </a:endParaRP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Pivotal Tracker</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Power BI</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Project Online</a:t>
            </a: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Redmine</a:t>
            </a:r>
            <a:endParaRPr lang="en-US" sz="1078" kern="0">
              <a:gradFill>
                <a:gsLst>
                  <a:gs pos="10145">
                    <a:srgbClr val="353535">
                      <a:lumMod val="60000"/>
                      <a:lumOff val="40000"/>
                    </a:srgbClr>
                  </a:gs>
                  <a:gs pos="31000">
                    <a:srgbClr val="353535">
                      <a:lumMod val="60000"/>
                      <a:lumOff val="40000"/>
                    </a:srgbClr>
                  </a:gs>
                </a:gsLst>
                <a:lin ang="5400000" scaled="0"/>
              </a:gradFill>
              <a:latin typeface="Segoe UI"/>
            </a:endParaRP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Salesforce</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Salesforce Chatter</a:t>
            </a: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SendGrid</a:t>
            </a:r>
            <a:endParaRPr lang="en-US" sz="1078" kern="0">
              <a:gradFill>
                <a:gsLst>
                  <a:gs pos="10145">
                    <a:srgbClr val="353535">
                      <a:lumMod val="60000"/>
                      <a:lumOff val="40000"/>
                    </a:srgbClr>
                  </a:gs>
                  <a:gs pos="31000">
                    <a:srgbClr val="353535">
                      <a:lumMod val="60000"/>
                      <a:lumOff val="40000"/>
                    </a:srgbClr>
                  </a:gs>
                </a:gsLst>
                <a:lin ang="5400000" scaled="0"/>
              </a:gradFill>
              <a:latin typeface="Segoe UI"/>
            </a:endParaRP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SharePoint Online </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Slack</a:t>
            </a: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SmartSheet</a:t>
            </a:r>
            <a:endParaRPr lang="en-US" sz="1078" kern="0">
              <a:gradFill>
                <a:gsLst>
                  <a:gs pos="10145">
                    <a:srgbClr val="353535">
                      <a:lumMod val="60000"/>
                      <a:lumOff val="40000"/>
                    </a:srgbClr>
                  </a:gs>
                  <a:gs pos="31000">
                    <a:srgbClr val="353535">
                      <a:lumMod val="60000"/>
                      <a:lumOff val="40000"/>
                    </a:srgbClr>
                  </a:gs>
                </a:gsLst>
                <a:lin ang="5400000" scaled="0"/>
              </a:gradFill>
              <a:latin typeface="Segoe UI"/>
            </a:endParaRP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SparkPost</a:t>
            </a:r>
            <a:r>
              <a:rPr lang="en-US" sz="1078" kern="0">
                <a:gradFill>
                  <a:gsLst>
                    <a:gs pos="10145">
                      <a:srgbClr val="353535">
                        <a:lumMod val="60000"/>
                        <a:lumOff val="40000"/>
                      </a:srgbClr>
                    </a:gs>
                    <a:gs pos="31000">
                      <a:srgbClr val="353535">
                        <a:lumMod val="60000"/>
                        <a:lumOff val="40000"/>
                      </a:srgbClr>
                    </a:gs>
                  </a:gsLst>
                  <a:lin ang="5400000" scaled="0"/>
                </a:gradFill>
                <a:latin typeface="Segoe UI"/>
              </a:rPr>
              <a:t> </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Stripe</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Survey Monkey</a:t>
            </a: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Todoist</a:t>
            </a:r>
            <a:endParaRPr lang="en-US" sz="1078" kern="0">
              <a:gradFill>
                <a:gsLst>
                  <a:gs pos="10145">
                    <a:srgbClr val="353535">
                      <a:lumMod val="60000"/>
                      <a:lumOff val="40000"/>
                    </a:srgbClr>
                  </a:gs>
                  <a:gs pos="31000">
                    <a:srgbClr val="353535">
                      <a:lumMod val="60000"/>
                      <a:lumOff val="40000"/>
                    </a:srgbClr>
                  </a:gs>
                </a:gsLst>
                <a:lin ang="5400000" scaled="0"/>
              </a:gradFill>
              <a:latin typeface="Segoe UI"/>
            </a:endParaRP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Toodledo</a:t>
            </a:r>
            <a:endParaRPr lang="en-US" sz="1078" kern="0">
              <a:gradFill>
                <a:gsLst>
                  <a:gs pos="10145">
                    <a:srgbClr val="353535">
                      <a:lumMod val="60000"/>
                      <a:lumOff val="40000"/>
                    </a:srgbClr>
                  </a:gs>
                  <a:gs pos="31000">
                    <a:srgbClr val="353535">
                      <a:lumMod val="60000"/>
                      <a:lumOff val="40000"/>
                    </a:srgbClr>
                  </a:gs>
                </a:gsLst>
                <a:lin ang="5400000" scaled="0"/>
              </a:gradFill>
              <a:latin typeface="Segoe UI"/>
            </a:endParaRP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Trello</a:t>
            </a: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Twilio</a:t>
            </a:r>
            <a:endParaRPr lang="en-US" sz="1078" kern="0">
              <a:gradFill>
                <a:gsLst>
                  <a:gs pos="10145">
                    <a:srgbClr val="353535">
                      <a:lumMod val="60000"/>
                      <a:lumOff val="40000"/>
                    </a:srgbClr>
                  </a:gs>
                  <a:gs pos="31000">
                    <a:srgbClr val="353535">
                      <a:lumMod val="60000"/>
                      <a:lumOff val="40000"/>
                    </a:srgbClr>
                  </a:gs>
                </a:gsLst>
                <a:lin ang="5400000" scaled="0"/>
              </a:gradFill>
              <a:latin typeface="Segoe UI"/>
            </a:endParaRP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Twitter</a:t>
            </a: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Typeform</a:t>
            </a:r>
            <a:endParaRPr lang="en-US" sz="1078" kern="0">
              <a:gradFill>
                <a:gsLst>
                  <a:gs pos="10145">
                    <a:srgbClr val="353535">
                      <a:lumMod val="60000"/>
                      <a:lumOff val="40000"/>
                    </a:srgbClr>
                  </a:gs>
                  <a:gs pos="31000">
                    <a:srgbClr val="353535">
                      <a:lumMod val="60000"/>
                      <a:lumOff val="40000"/>
                    </a:srgbClr>
                  </a:gs>
                </a:gsLst>
                <a:lin ang="5400000" scaled="0"/>
              </a:gradFill>
              <a:latin typeface="Segoe UI"/>
            </a:endParaRP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UserVoice</a:t>
            </a:r>
            <a:endParaRPr lang="en-US" sz="1078" kern="0">
              <a:gradFill>
                <a:gsLst>
                  <a:gs pos="10145">
                    <a:srgbClr val="353535">
                      <a:lumMod val="60000"/>
                      <a:lumOff val="40000"/>
                    </a:srgbClr>
                  </a:gs>
                  <a:gs pos="31000">
                    <a:srgbClr val="353535">
                      <a:lumMod val="60000"/>
                      <a:lumOff val="40000"/>
                    </a:srgbClr>
                  </a:gs>
                </a:gsLst>
                <a:lin ang="5400000" scaled="0"/>
              </a:gradFill>
              <a:latin typeface="Segoe UI"/>
            </a:endParaRP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VS Team Services</a:t>
            </a: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Webmerge</a:t>
            </a:r>
            <a:endParaRPr lang="en-US" sz="1078" kern="0">
              <a:gradFill>
                <a:gsLst>
                  <a:gs pos="10145">
                    <a:srgbClr val="353535">
                      <a:lumMod val="60000"/>
                      <a:lumOff val="40000"/>
                    </a:srgbClr>
                  </a:gs>
                  <a:gs pos="31000">
                    <a:srgbClr val="353535">
                      <a:lumMod val="60000"/>
                      <a:lumOff val="40000"/>
                    </a:srgbClr>
                  </a:gs>
                </a:gsLst>
                <a:lin ang="5400000" scaled="0"/>
              </a:gradFill>
              <a:latin typeface="Segoe UI"/>
            </a:endParaRP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Wordpress</a:t>
            </a:r>
            <a:endParaRPr lang="en-US" sz="1078" kern="0">
              <a:gradFill>
                <a:gsLst>
                  <a:gs pos="10145">
                    <a:srgbClr val="353535">
                      <a:lumMod val="60000"/>
                      <a:lumOff val="40000"/>
                    </a:srgbClr>
                  </a:gs>
                  <a:gs pos="31000">
                    <a:srgbClr val="353535">
                      <a:lumMod val="60000"/>
                      <a:lumOff val="40000"/>
                    </a:srgbClr>
                  </a:gs>
                </a:gsLst>
                <a:lin ang="5400000" scaled="0"/>
              </a:gradFill>
              <a:latin typeface="Segoe UI"/>
            </a:endParaRP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Wunderlist</a:t>
            </a:r>
          </a:p>
          <a:p>
            <a:pPr marL="89640" indent="-89640" defTabSz="913440">
              <a:spcAft>
                <a:spcPts val="98"/>
              </a:spcAft>
              <a:buFont typeface="Arial" panose="020B0604020202020204" pitchFamily="34" charset="0"/>
              <a:buChar char="•"/>
              <a:defRPr/>
            </a:pPr>
            <a:r>
              <a:rPr lang="en-US" sz="1078" kern="0">
                <a:gradFill>
                  <a:gsLst>
                    <a:gs pos="10145">
                      <a:srgbClr val="505050"/>
                    </a:gs>
                    <a:gs pos="30000">
                      <a:srgbClr val="505050"/>
                    </a:gs>
                  </a:gsLst>
                  <a:lin ang="5400000" scaled="0"/>
                </a:gradFill>
                <a:latin typeface="Segoe UI"/>
              </a:rPr>
              <a:t>Yammer</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YouTube</a:t>
            </a:r>
          </a:p>
          <a:p>
            <a:pPr marL="89640" indent="-89640" defTabSz="913440">
              <a:spcAft>
                <a:spcPts val="98"/>
              </a:spcAft>
              <a:buFont typeface="Arial" panose="020B0604020202020204" pitchFamily="34" charset="0"/>
              <a:buChar char="•"/>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Zendesk</a:t>
            </a:r>
            <a:endParaRPr lang="en-US" sz="1078" kern="0">
              <a:gradFill>
                <a:gsLst>
                  <a:gs pos="10145">
                    <a:srgbClr val="353535">
                      <a:lumMod val="60000"/>
                      <a:lumOff val="40000"/>
                    </a:srgbClr>
                  </a:gs>
                  <a:gs pos="31000">
                    <a:srgbClr val="353535">
                      <a:lumMod val="60000"/>
                      <a:lumOff val="40000"/>
                    </a:srgbClr>
                  </a:gs>
                </a:gsLst>
                <a:lin ang="5400000" scaled="0"/>
              </a:gradFill>
              <a:latin typeface="Segoe UI"/>
            </a:endParaRPr>
          </a:p>
        </p:txBody>
      </p:sp>
      <p:sp>
        <p:nvSpPr>
          <p:cNvPr id="9" name="Rectangle 8"/>
          <p:cNvSpPr/>
          <p:nvPr/>
        </p:nvSpPr>
        <p:spPr bwMode="auto">
          <a:xfrm>
            <a:off x="88" y="537"/>
            <a:ext cx="4228388"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Rectangle 10"/>
          <p:cNvSpPr/>
          <p:nvPr/>
        </p:nvSpPr>
        <p:spPr>
          <a:xfrm>
            <a:off x="10010438" y="415696"/>
            <a:ext cx="2280688" cy="1974962"/>
          </a:xfrm>
          <a:prstGeom prst="rect">
            <a:avLst/>
          </a:prstGeom>
        </p:spPr>
        <p:txBody>
          <a:bodyPr wrap="square" lIns="179156" tIns="89578" bIns="89578">
            <a:spAutoFit/>
          </a:bodyPr>
          <a:lstStyle/>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HTTP, HTTPS</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HTTP </a:t>
            </a: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Webhook</a:t>
            </a:r>
            <a:r>
              <a:rPr lang="en-US" sz="1078" kern="0">
                <a:gradFill>
                  <a:gsLst>
                    <a:gs pos="10145">
                      <a:srgbClr val="353535">
                        <a:lumMod val="60000"/>
                        <a:lumOff val="40000"/>
                      </a:srgbClr>
                    </a:gs>
                    <a:gs pos="31000">
                      <a:srgbClr val="353535">
                        <a:lumMod val="60000"/>
                        <a:lumOff val="40000"/>
                      </a:srgbClr>
                    </a:gs>
                  </a:gsLst>
                  <a:lin ang="5400000" scaled="0"/>
                </a:gradFill>
                <a:latin typeface="Segoe UI"/>
              </a:rPr>
              <a:t> </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FTP, SFTP</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SMTP</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RSS</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Compose, Query, </a:t>
            </a:r>
            <a:br>
              <a:rPr lang="en-US" sz="1078" kern="0">
                <a:gradFill>
                  <a:gsLst>
                    <a:gs pos="10145">
                      <a:srgbClr val="353535">
                        <a:lumMod val="60000"/>
                        <a:lumOff val="40000"/>
                      </a:srgbClr>
                    </a:gs>
                    <a:gs pos="31000">
                      <a:srgbClr val="353535">
                        <a:lumMod val="60000"/>
                        <a:lumOff val="40000"/>
                      </a:srgbClr>
                    </a:gs>
                  </a:gsLst>
                  <a:lin ang="5400000" scaled="0"/>
                </a:gradFill>
                <a:latin typeface="Segoe UI"/>
              </a:rPr>
            </a:br>
            <a:r>
              <a:rPr lang="en-US" sz="1078" kern="0">
                <a:gradFill>
                  <a:gsLst>
                    <a:gs pos="10145">
                      <a:srgbClr val="353535">
                        <a:lumMod val="60000"/>
                        <a:lumOff val="40000"/>
                      </a:srgbClr>
                    </a:gs>
                    <a:gs pos="31000">
                      <a:srgbClr val="353535">
                        <a:lumMod val="60000"/>
                        <a:lumOff val="40000"/>
                      </a:srgbClr>
                    </a:gs>
                  </a:gsLst>
                  <a:lin ang="5400000" scaled="0"/>
                </a:gradFill>
                <a:latin typeface="Segoe UI"/>
              </a:rPr>
              <a:t>Parse JSON</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Wait</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Terminate</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Workflow</a:t>
            </a:r>
          </a:p>
        </p:txBody>
      </p:sp>
      <p:sp>
        <p:nvSpPr>
          <p:cNvPr id="13" name="Rectangle 12"/>
          <p:cNvSpPr/>
          <p:nvPr/>
        </p:nvSpPr>
        <p:spPr>
          <a:xfrm>
            <a:off x="9998947" y="188817"/>
            <a:ext cx="2060486" cy="430256"/>
          </a:xfrm>
          <a:prstGeom prst="rect">
            <a:avLst/>
          </a:prstGeom>
        </p:spPr>
        <p:txBody>
          <a:bodyPr wrap="none" lIns="179156" tIns="89578" rIns="179156" bIns="89578">
            <a:spAutoFit/>
          </a:bodyPr>
          <a:lstStyle/>
          <a:p>
            <a:pPr defTabSz="913440">
              <a:lnSpc>
                <a:spcPct val="90000"/>
              </a:lnSpc>
              <a:defRPr/>
            </a:pPr>
            <a:r>
              <a:rPr lang="en-US" sz="1766" kern="0">
                <a:gradFill>
                  <a:gsLst>
                    <a:gs pos="2917">
                      <a:srgbClr val="0078D7"/>
                    </a:gs>
                    <a:gs pos="32000">
                      <a:srgbClr val="0078D7"/>
                    </a:gs>
                  </a:gsLst>
                  <a:lin ang="5400000" scaled="0"/>
                </a:gradFill>
                <a:latin typeface="Segoe UI"/>
              </a:rPr>
              <a:t>Protocols/Native</a:t>
            </a:r>
          </a:p>
        </p:txBody>
      </p:sp>
      <p:sp>
        <p:nvSpPr>
          <p:cNvPr id="16" name="Rectangle 15"/>
          <p:cNvSpPr/>
          <p:nvPr/>
        </p:nvSpPr>
        <p:spPr>
          <a:xfrm>
            <a:off x="10006416" y="2628870"/>
            <a:ext cx="2079134" cy="1792992"/>
          </a:xfrm>
          <a:prstGeom prst="rect">
            <a:avLst/>
          </a:prstGeom>
        </p:spPr>
        <p:txBody>
          <a:bodyPr wrap="square" lIns="179156" tIns="89578" bIns="89578">
            <a:spAutoFit/>
          </a:bodyPr>
          <a:lstStyle/>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XML Validation</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Transform XML (+Mapper)</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Flat File Encode</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Flat File Decode</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X12</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EDIFACT</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AS2</a:t>
            </a:r>
          </a:p>
          <a:p>
            <a:pPr marL="89640" indent="-89640" defTabSz="913440">
              <a:spcAft>
                <a:spcPts val="98"/>
              </a:spcAft>
              <a:buFont typeface="Arial" panose="020B0604020202020204" pitchFamily="34" charset="0"/>
              <a:buChar char="•"/>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Integration Account Artifact Lookup</a:t>
            </a:r>
          </a:p>
        </p:txBody>
      </p:sp>
      <p:sp>
        <p:nvSpPr>
          <p:cNvPr id="17" name="Rectangle 16"/>
          <p:cNvSpPr/>
          <p:nvPr/>
        </p:nvSpPr>
        <p:spPr>
          <a:xfrm>
            <a:off x="10062382" y="2361849"/>
            <a:ext cx="2605595" cy="430256"/>
          </a:xfrm>
          <a:prstGeom prst="rect">
            <a:avLst/>
          </a:prstGeom>
        </p:spPr>
        <p:txBody>
          <a:bodyPr wrap="square" lIns="179156" tIns="89578" rIns="179156" bIns="89578">
            <a:spAutoFit/>
          </a:bodyPr>
          <a:lstStyle/>
          <a:p>
            <a:pPr defTabSz="913440">
              <a:lnSpc>
                <a:spcPct val="90000"/>
              </a:lnSpc>
              <a:defRPr/>
            </a:pPr>
            <a:r>
              <a:rPr lang="en-US" sz="1766" kern="0">
                <a:gradFill>
                  <a:gsLst>
                    <a:gs pos="2917">
                      <a:srgbClr val="0078D7"/>
                    </a:gs>
                    <a:gs pos="32000">
                      <a:srgbClr val="0078D7"/>
                    </a:gs>
                  </a:gsLst>
                </a:gradFill>
                <a:latin typeface="Segoe UI"/>
              </a:rPr>
              <a:t>XML and EDI</a:t>
            </a:r>
          </a:p>
        </p:txBody>
      </p:sp>
      <p:sp>
        <p:nvSpPr>
          <p:cNvPr id="18" name="Rectangle 17"/>
          <p:cNvSpPr/>
          <p:nvPr/>
        </p:nvSpPr>
        <p:spPr>
          <a:xfrm>
            <a:off x="9991334" y="4364796"/>
            <a:ext cx="1046087" cy="430256"/>
          </a:xfrm>
          <a:prstGeom prst="rect">
            <a:avLst/>
          </a:prstGeom>
        </p:spPr>
        <p:txBody>
          <a:bodyPr wrap="none" lIns="179156" tIns="89578" rIns="179156" bIns="89578">
            <a:spAutoFit/>
          </a:bodyPr>
          <a:lstStyle/>
          <a:p>
            <a:pPr defTabSz="913440">
              <a:lnSpc>
                <a:spcPct val="90000"/>
              </a:lnSpc>
              <a:defRPr/>
            </a:pPr>
            <a:r>
              <a:rPr lang="en-US" sz="1766" kern="0">
                <a:gradFill>
                  <a:gsLst>
                    <a:gs pos="2917">
                      <a:srgbClr val="0078D7"/>
                    </a:gs>
                    <a:gs pos="32000">
                      <a:srgbClr val="0078D7"/>
                    </a:gs>
                  </a:gsLst>
                </a:gradFill>
                <a:latin typeface="Segoe UI"/>
              </a:rPr>
              <a:t>Hybrid</a:t>
            </a:r>
          </a:p>
        </p:txBody>
      </p:sp>
      <p:sp>
        <p:nvSpPr>
          <p:cNvPr id="19" name="TextBox 18"/>
          <p:cNvSpPr txBox="1"/>
          <p:nvPr/>
        </p:nvSpPr>
        <p:spPr>
          <a:xfrm>
            <a:off x="9994922" y="4677789"/>
            <a:ext cx="1813735" cy="1975604"/>
          </a:xfrm>
          <a:prstGeom prst="rect">
            <a:avLst/>
          </a:prstGeom>
        </p:spPr>
        <p:txBody>
          <a:bodyPr wrap="square" lIns="179156" tIns="89578" bIns="89578">
            <a:spAutoFit/>
          </a:bodyPr>
          <a:lstStyle>
            <a:defPPr>
              <a:defRPr lang="en-US"/>
            </a:defPPr>
            <a:lvl1pPr marL="173038" indent="-173038" defTabSz="932563">
              <a:spcAft>
                <a:spcPts val="150"/>
              </a:spcAft>
              <a:buFont typeface="Arial" panose="020B0604020202020204" pitchFamily="34" charset="0"/>
              <a:buChar char="•"/>
              <a:defRPr sz="1400">
                <a:gradFill>
                  <a:gsLst>
                    <a:gs pos="10145">
                      <a:schemeClr val="tx1"/>
                    </a:gs>
                    <a:gs pos="30000">
                      <a:schemeClr val="tx1"/>
                    </a:gs>
                  </a:gsLst>
                  <a:lin ang="5400000" scaled="0"/>
                </a:gradFill>
              </a:defRPr>
            </a:lvl1pPr>
          </a:lstStyle>
          <a:p>
            <a:pPr marL="89640" indent="-89640" defTabSz="913440">
              <a:spcAft>
                <a:spcPts val="98"/>
              </a:spcAft>
              <a:defRPr/>
            </a:pPr>
            <a:r>
              <a:rPr lang="en-US" sz="1078" kern="0">
                <a:gradFill>
                  <a:gsLst>
                    <a:gs pos="10145">
                      <a:srgbClr val="505050"/>
                    </a:gs>
                    <a:gs pos="30000">
                      <a:srgbClr val="505050"/>
                    </a:gs>
                  </a:gsLst>
                  <a:lin ang="5400000" scaled="0"/>
                </a:gradFill>
                <a:latin typeface="Segoe UI"/>
              </a:rPr>
              <a:t>BizTalk Server</a:t>
            </a:r>
          </a:p>
          <a:p>
            <a:pPr marL="89640" indent="-89640" defTabSz="913440">
              <a:spcAft>
                <a:spcPts val="98"/>
              </a:spcAft>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File System</a:t>
            </a:r>
          </a:p>
          <a:p>
            <a:pPr marL="89640" indent="-89640" defTabSz="913440">
              <a:spcAft>
                <a:spcPts val="98"/>
              </a:spcAft>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IBM DB2</a:t>
            </a:r>
          </a:p>
          <a:p>
            <a:pPr marL="89640" indent="-89640" defTabSz="913440">
              <a:spcAft>
                <a:spcPts val="98"/>
              </a:spcAft>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Informix</a:t>
            </a:r>
          </a:p>
          <a:p>
            <a:pPr marL="89640" indent="-89640" defTabSz="913440">
              <a:spcAft>
                <a:spcPts val="98"/>
              </a:spcAft>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Oracle DB</a:t>
            </a:r>
          </a:p>
          <a:p>
            <a:pPr marL="89640" indent="-89640" defTabSz="913440">
              <a:spcAft>
                <a:spcPts val="98"/>
              </a:spcAft>
              <a:defRPr/>
            </a:pPr>
            <a:r>
              <a:rPr lang="en-US" sz="1078" kern="0">
                <a:gradFill>
                  <a:gsLst>
                    <a:gs pos="10145">
                      <a:srgbClr val="505050"/>
                    </a:gs>
                    <a:gs pos="30000">
                      <a:srgbClr val="505050"/>
                    </a:gs>
                  </a:gsLst>
                  <a:lin ang="5400000" scaled="0"/>
                </a:gradFill>
                <a:latin typeface="Segoe UI"/>
              </a:rPr>
              <a:t>SharePoint Server</a:t>
            </a:r>
          </a:p>
          <a:p>
            <a:pPr marL="89640" indent="-89640" defTabSz="913440">
              <a:spcAft>
                <a:spcPts val="98"/>
              </a:spcAft>
              <a:defRPr/>
            </a:pPr>
            <a:r>
              <a:rPr lang="en-US" sz="1078" kern="0">
                <a:gradFill>
                  <a:gsLst>
                    <a:gs pos="10145">
                      <a:srgbClr val="505050"/>
                    </a:gs>
                    <a:gs pos="30000">
                      <a:srgbClr val="505050"/>
                    </a:gs>
                  </a:gsLst>
                  <a:lin ang="5400000" scaled="0"/>
                </a:gradFill>
                <a:latin typeface="Segoe UI"/>
              </a:rPr>
              <a:t>SQL Server</a:t>
            </a:r>
          </a:p>
          <a:p>
            <a:pPr marL="89640" indent="-89640" defTabSz="913440">
              <a:spcAft>
                <a:spcPts val="98"/>
              </a:spcAft>
              <a:defRPr/>
            </a:pPr>
            <a:r>
              <a:rPr lang="en-US" sz="1078" kern="0">
                <a:gradFill>
                  <a:gsLst>
                    <a:gs pos="10145">
                      <a:srgbClr val="353535">
                        <a:lumMod val="60000"/>
                        <a:lumOff val="40000"/>
                      </a:srgbClr>
                    </a:gs>
                    <a:gs pos="31000">
                      <a:srgbClr val="353535">
                        <a:lumMod val="60000"/>
                        <a:lumOff val="40000"/>
                      </a:srgbClr>
                    </a:gs>
                  </a:gsLst>
                  <a:lin ang="5400000" scaled="0"/>
                </a:gradFill>
                <a:latin typeface="Segoe UI"/>
              </a:rPr>
              <a:t>SAP</a:t>
            </a:r>
          </a:p>
          <a:p>
            <a:pPr marL="89640" indent="-89640" defTabSz="913440">
              <a:spcAft>
                <a:spcPts val="98"/>
              </a:spcAft>
              <a:defRPr/>
            </a:pPr>
            <a:r>
              <a:rPr lang="en-US" sz="1078" kern="0" err="1">
                <a:gradFill>
                  <a:gsLst>
                    <a:gs pos="10145">
                      <a:srgbClr val="353535">
                        <a:lumMod val="60000"/>
                        <a:lumOff val="40000"/>
                      </a:srgbClr>
                    </a:gs>
                    <a:gs pos="31000">
                      <a:srgbClr val="353535">
                        <a:lumMod val="60000"/>
                        <a:lumOff val="40000"/>
                      </a:srgbClr>
                    </a:gs>
                  </a:gsLst>
                  <a:lin ang="5400000" scaled="0"/>
                </a:gradFill>
                <a:latin typeface="Segoe UI"/>
              </a:rPr>
              <a:t>Websphere</a:t>
            </a:r>
            <a:r>
              <a:rPr lang="en-US" sz="1078" kern="0">
                <a:gradFill>
                  <a:gsLst>
                    <a:gs pos="10145">
                      <a:srgbClr val="353535">
                        <a:lumMod val="60000"/>
                        <a:lumOff val="40000"/>
                      </a:srgbClr>
                    </a:gs>
                    <a:gs pos="31000">
                      <a:srgbClr val="353535">
                        <a:lumMod val="60000"/>
                        <a:lumOff val="40000"/>
                      </a:srgbClr>
                    </a:gs>
                  </a:gsLst>
                  <a:lin ang="5400000" scaled="0"/>
                </a:gradFill>
                <a:latin typeface="Segoe UI"/>
              </a:rPr>
              <a:t> MQ</a:t>
            </a:r>
          </a:p>
          <a:p>
            <a:pPr marL="0" indent="0" defTabSz="932216">
              <a:buNone/>
              <a:defRPr/>
            </a:pPr>
            <a:endParaRPr lang="en-US" sz="1000" kern="0">
              <a:gradFill>
                <a:gsLst>
                  <a:gs pos="10145">
                    <a:srgbClr val="505050"/>
                  </a:gs>
                  <a:gs pos="30000">
                    <a:srgbClr val="505050"/>
                  </a:gs>
                </a:gsLst>
                <a:lin ang="5400000" scaled="0"/>
              </a:gradFill>
              <a:latin typeface="Segoe UI"/>
            </a:endParaRPr>
          </a:p>
        </p:txBody>
      </p:sp>
      <p:sp>
        <p:nvSpPr>
          <p:cNvPr id="8" name="Rectangle 7"/>
          <p:cNvSpPr/>
          <p:nvPr/>
        </p:nvSpPr>
        <p:spPr>
          <a:xfrm>
            <a:off x="4435299" y="188817"/>
            <a:ext cx="842567" cy="430256"/>
          </a:xfrm>
          <a:prstGeom prst="rect">
            <a:avLst/>
          </a:prstGeom>
        </p:spPr>
        <p:txBody>
          <a:bodyPr wrap="none" lIns="179156" tIns="89578" rIns="179156" bIns="89578">
            <a:spAutoFit/>
          </a:bodyPr>
          <a:lstStyle/>
          <a:p>
            <a:pPr defTabSz="913440">
              <a:lnSpc>
                <a:spcPct val="90000"/>
              </a:lnSpc>
              <a:defRPr/>
            </a:pPr>
            <a:r>
              <a:rPr lang="en-US" sz="1766" kern="0">
                <a:gradFill>
                  <a:gsLst>
                    <a:gs pos="10145">
                      <a:srgbClr val="0078D7"/>
                    </a:gs>
                    <a:gs pos="30000">
                      <a:srgbClr val="0078D7"/>
                    </a:gs>
                  </a:gsLst>
                  <a:lin ang="5400000" scaled="0"/>
                </a:gradFill>
                <a:latin typeface="Segoe UI"/>
              </a:rPr>
              <a:t>SaaS</a:t>
            </a:r>
          </a:p>
        </p:txBody>
      </p:sp>
      <p:sp>
        <p:nvSpPr>
          <p:cNvPr id="22" name="Rectangle 21"/>
          <p:cNvSpPr/>
          <p:nvPr/>
        </p:nvSpPr>
        <p:spPr bwMode="auto">
          <a:xfrm>
            <a:off x="4503967" y="862472"/>
            <a:ext cx="2071549" cy="30035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2"/>
          <p:cNvSpPr/>
          <p:nvPr/>
        </p:nvSpPr>
        <p:spPr bwMode="auto">
          <a:xfrm>
            <a:off x="4503968" y="4049071"/>
            <a:ext cx="1953540" cy="164839"/>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24" name="Rectangle 23"/>
          <p:cNvSpPr/>
          <p:nvPr/>
        </p:nvSpPr>
        <p:spPr bwMode="auto">
          <a:xfrm>
            <a:off x="4503968" y="5438230"/>
            <a:ext cx="1953540" cy="190181"/>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25" name="Rectangle 24"/>
          <p:cNvSpPr/>
          <p:nvPr/>
        </p:nvSpPr>
        <p:spPr bwMode="auto">
          <a:xfrm>
            <a:off x="4503968" y="6178096"/>
            <a:ext cx="1953540" cy="518776"/>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26" name="Rectangle 25"/>
          <p:cNvSpPr/>
          <p:nvPr/>
        </p:nvSpPr>
        <p:spPr bwMode="auto">
          <a:xfrm>
            <a:off x="6575518" y="503257"/>
            <a:ext cx="1739040" cy="345026"/>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bwMode="auto">
          <a:xfrm>
            <a:off x="6567965" y="5980249"/>
            <a:ext cx="1858274" cy="731885"/>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28" name="Rectangle 27"/>
          <p:cNvSpPr/>
          <p:nvPr/>
        </p:nvSpPr>
        <p:spPr bwMode="auto">
          <a:xfrm>
            <a:off x="8549975" y="486411"/>
            <a:ext cx="1522928" cy="720834"/>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29" name="Rectangle 28"/>
          <p:cNvSpPr/>
          <p:nvPr/>
        </p:nvSpPr>
        <p:spPr bwMode="auto">
          <a:xfrm>
            <a:off x="8549976" y="1926333"/>
            <a:ext cx="1522928" cy="339803"/>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30" name="Rectangle 29"/>
          <p:cNvSpPr/>
          <p:nvPr/>
        </p:nvSpPr>
        <p:spPr bwMode="auto">
          <a:xfrm>
            <a:off x="8549976" y="2970176"/>
            <a:ext cx="1512406" cy="182290"/>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31" name="Rectangle 30"/>
          <p:cNvSpPr/>
          <p:nvPr/>
        </p:nvSpPr>
        <p:spPr bwMode="auto">
          <a:xfrm>
            <a:off x="8573815" y="5286933"/>
            <a:ext cx="1464612" cy="161031"/>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32" name="Rectangle 31"/>
          <p:cNvSpPr/>
          <p:nvPr/>
        </p:nvSpPr>
        <p:spPr bwMode="auto">
          <a:xfrm>
            <a:off x="8562323" y="5812054"/>
            <a:ext cx="1476105" cy="331565"/>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33" name="Rectangle 32"/>
          <p:cNvSpPr/>
          <p:nvPr/>
        </p:nvSpPr>
        <p:spPr bwMode="auto">
          <a:xfrm>
            <a:off x="10142504" y="4771082"/>
            <a:ext cx="1674914" cy="156384"/>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34" name="Rectangle 33"/>
          <p:cNvSpPr/>
          <p:nvPr/>
        </p:nvSpPr>
        <p:spPr bwMode="auto">
          <a:xfrm>
            <a:off x="10142504" y="5638161"/>
            <a:ext cx="1674914" cy="361114"/>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35" name="Rectangle 34"/>
          <p:cNvSpPr/>
          <p:nvPr/>
        </p:nvSpPr>
        <p:spPr bwMode="auto">
          <a:xfrm>
            <a:off x="6567965" y="5282904"/>
            <a:ext cx="1858274" cy="504926"/>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36" name="Title 1"/>
          <p:cNvSpPr>
            <a:spLocks noGrp="1"/>
          </p:cNvSpPr>
          <p:nvPr>
            <p:ph type="title"/>
          </p:nvPr>
        </p:nvSpPr>
        <p:spPr>
          <a:xfrm>
            <a:off x="269326" y="290003"/>
            <a:ext cx="3735048" cy="899524"/>
          </a:xfrm>
        </p:spPr>
        <p:txBody>
          <a:bodyPr/>
          <a:lstStyle/>
          <a:p>
            <a:r>
              <a:rPr lang="en-NZ">
                <a:gradFill>
                  <a:gsLst>
                    <a:gs pos="2917">
                      <a:schemeClr val="bg1"/>
                    </a:gs>
                    <a:gs pos="30000">
                      <a:schemeClr val="bg1"/>
                    </a:gs>
                  </a:gsLst>
                  <a:lin ang="5400000" scaled="0"/>
                </a:gradFill>
              </a:rPr>
              <a:t>Logic Apps</a:t>
            </a:r>
            <a:br>
              <a:rPr lang="en-NZ">
                <a:gradFill>
                  <a:gsLst>
                    <a:gs pos="2917">
                      <a:schemeClr val="bg1"/>
                    </a:gs>
                    <a:gs pos="30000">
                      <a:schemeClr val="bg1"/>
                    </a:gs>
                  </a:gsLst>
                  <a:lin ang="5400000" scaled="0"/>
                </a:gradFill>
              </a:rPr>
            </a:br>
            <a:endParaRPr lang="en-NZ">
              <a:gradFill>
                <a:gsLst>
                  <a:gs pos="2917">
                    <a:schemeClr val="bg1"/>
                  </a:gs>
                  <a:gs pos="30000">
                    <a:schemeClr val="bg1"/>
                  </a:gs>
                </a:gsLst>
                <a:lin ang="5400000" scaled="0"/>
              </a:gradFill>
            </a:endParaRPr>
          </a:p>
        </p:txBody>
      </p:sp>
      <p:sp>
        <p:nvSpPr>
          <p:cNvPr id="37" name="Text Placeholder 2"/>
          <p:cNvSpPr txBox="1">
            <a:spLocks/>
          </p:cNvSpPr>
          <p:nvPr/>
        </p:nvSpPr>
        <p:spPr>
          <a:xfrm>
            <a:off x="275686" y="1243010"/>
            <a:ext cx="4164437" cy="2496605"/>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1218732">
              <a:spcAft>
                <a:spcPts val="392"/>
              </a:spcAft>
              <a:buNone/>
              <a:defRPr/>
            </a:pPr>
            <a:r>
              <a:rPr lang="en-US" sz="1961">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Cloud APIs and </a:t>
            </a:r>
            <a:br>
              <a:rPr lang="en-US" sz="1961">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961">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platform functionality</a:t>
            </a:r>
          </a:p>
          <a:p>
            <a:pPr marL="0" lvl="1" indent="0" defTabSz="914378">
              <a:spcBef>
                <a:spcPts val="0"/>
              </a:spcBef>
              <a:spcAft>
                <a:spcPts val="600"/>
              </a:spcAft>
              <a:buNone/>
              <a:defRPr/>
            </a:pPr>
            <a:r>
              <a:rPr lang="en-US" sz="1765">
                <a:gradFill>
                  <a:gsLst>
                    <a:gs pos="2917">
                      <a:srgbClr val="FFFFFF"/>
                    </a:gs>
                    <a:gs pos="30000">
                      <a:srgbClr val="FFFFFF"/>
                    </a:gs>
                  </a:gsLst>
                  <a:lin ang="5400000" scaled="0"/>
                </a:gradFill>
                <a:latin typeface="Segoe UI Semilight"/>
              </a:rPr>
              <a:t>Over 120 built-in connectors</a:t>
            </a:r>
          </a:p>
          <a:p>
            <a:pPr marL="0" lvl="1" indent="0" defTabSz="914378">
              <a:spcBef>
                <a:spcPts val="0"/>
              </a:spcBef>
              <a:spcAft>
                <a:spcPts val="600"/>
              </a:spcAft>
              <a:buNone/>
              <a:defRPr/>
            </a:pPr>
            <a:r>
              <a:rPr lang="en-US" sz="1765">
                <a:gradFill>
                  <a:gsLst>
                    <a:gs pos="2917">
                      <a:srgbClr val="FFFFFF"/>
                    </a:gs>
                    <a:gs pos="30000">
                      <a:srgbClr val="FFFFFF"/>
                    </a:gs>
                  </a:gsLst>
                  <a:lin ang="5400000" scaled="0"/>
                </a:gradFill>
                <a:latin typeface="Segoe UI Semilight"/>
              </a:rPr>
              <a:t>Hosted and managed within </a:t>
            </a:r>
            <a:br>
              <a:rPr lang="en-US" sz="1765">
                <a:gradFill>
                  <a:gsLst>
                    <a:gs pos="2917">
                      <a:srgbClr val="FFFFFF"/>
                    </a:gs>
                    <a:gs pos="30000">
                      <a:srgbClr val="FFFFFF"/>
                    </a:gs>
                  </a:gsLst>
                  <a:lin ang="5400000" scaled="0"/>
                </a:gradFill>
                <a:latin typeface="Segoe UI Semilight"/>
              </a:rPr>
            </a:br>
            <a:r>
              <a:rPr lang="en-US" sz="1765">
                <a:gradFill>
                  <a:gsLst>
                    <a:gs pos="2917">
                      <a:srgbClr val="FFFFFF"/>
                    </a:gs>
                    <a:gs pos="30000">
                      <a:srgbClr val="FFFFFF"/>
                    </a:gs>
                  </a:gsLst>
                  <a:lin ang="5400000" scaled="0"/>
                </a:gradFill>
                <a:latin typeface="Segoe UI Semilight"/>
              </a:rPr>
              <a:t>the platform</a:t>
            </a:r>
          </a:p>
          <a:p>
            <a:pPr marL="0" lvl="1" indent="0" defTabSz="914378">
              <a:spcBef>
                <a:spcPts val="0"/>
              </a:spcBef>
              <a:spcAft>
                <a:spcPts val="600"/>
              </a:spcAft>
              <a:buNone/>
              <a:defRPr/>
            </a:pPr>
            <a:r>
              <a:rPr lang="en-US" sz="1765">
                <a:gradFill>
                  <a:gsLst>
                    <a:gs pos="2917">
                      <a:srgbClr val="FFFFFF"/>
                    </a:gs>
                    <a:gs pos="30000">
                      <a:srgbClr val="FFFFFF"/>
                    </a:gs>
                  </a:gsLst>
                  <a:lin ang="5400000" scaled="0"/>
                </a:gradFill>
                <a:latin typeface="Segoe UI Semilight"/>
              </a:rPr>
              <a:t>Scales to meet your needs </a:t>
            </a:r>
          </a:p>
          <a:p>
            <a:pPr marL="0" lvl="1" indent="0" defTabSz="914378">
              <a:spcBef>
                <a:spcPts val="0"/>
              </a:spcBef>
              <a:spcAft>
                <a:spcPts val="600"/>
              </a:spcAft>
              <a:buNone/>
              <a:defRPr/>
            </a:pPr>
            <a:r>
              <a:rPr lang="en-US" sz="1765">
                <a:gradFill>
                  <a:gsLst>
                    <a:gs pos="2917">
                      <a:srgbClr val="FFFFFF"/>
                    </a:gs>
                    <a:gs pos="30000">
                      <a:srgbClr val="FFFFFF"/>
                    </a:gs>
                  </a:gsLst>
                  <a:lin ang="5400000" scaled="0"/>
                </a:gradFill>
                <a:latin typeface="Segoe UI Semilight"/>
              </a:rPr>
              <a:t>First class designer experience</a:t>
            </a:r>
          </a:p>
          <a:p>
            <a:pPr marL="0" lvl="1" indent="0" defTabSz="914378">
              <a:spcBef>
                <a:spcPts val="0"/>
              </a:spcBef>
              <a:spcAft>
                <a:spcPts val="600"/>
              </a:spcAft>
              <a:buNone/>
              <a:defRPr/>
            </a:pPr>
            <a:r>
              <a:rPr lang="en-US" sz="1765">
                <a:gradFill>
                  <a:gsLst>
                    <a:gs pos="2917">
                      <a:srgbClr val="FFFFFF"/>
                    </a:gs>
                    <a:gs pos="30000">
                      <a:srgbClr val="FFFFFF"/>
                    </a:gs>
                  </a:gsLst>
                  <a:lin ang="5400000" scaled="0"/>
                </a:gradFill>
                <a:latin typeface="Segoe UI Semilight"/>
              </a:rPr>
              <a:t>Rapid development</a:t>
            </a:r>
          </a:p>
        </p:txBody>
      </p:sp>
      <p:sp>
        <p:nvSpPr>
          <p:cNvPr id="38" name="Text Placeholder 2"/>
          <p:cNvSpPr txBox="1">
            <a:spLocks/>
          </p:cNvSpPr>
          <p:nvPr/>
        </p:nvSpPr>
        <p:spPr>
          <a:xfrm>
            <a:off x="257074" y="3993928"/>
            <a:ext cx="4171555" cy="2290089"/>
          </a:xfrm>
          <a:prstGeom prst="rect">
            <a:avLst/>
          </a:prstGeom>
        </p:spPr>
        <p:txBody>
          <a:bodyPr vert="horz" wrap="square" lIns="179180" tIns="143344" rIns="179180" bIns="89578"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200" kern="1200" spc="0" baseline="0">
                <a:gradFill>
                  <a:gsLst>
                    <a:gs pos="1250">
                      <a:schemeClr val="tx1"/>
                    </a:gs>
                    <a:gs pos="100000">
                      <a:schemeClr val="tx1"/>
                    </a:gs>
                  </a:gsLst>
                  <a:lin ang="5400000" scaled="0"/>
                </a:gra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585"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958" marR="0" indent="-181374"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377"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732">
              <a:spcBef>
                <a:spcPct val="20000"/>
              </a:spcBef>
              <a:spcAft>
                <a:spcPts val="392"/>
              </a:spcAft>
              <a:buClrTx/>
              <a:buNone/>
              <a:defRPr/>
            </a:pPr>
            <a:r>
              <a:rPr lang="en-US" sz="1961">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API connections</a:t>
            </a:r>
          </a:p>
          <a:p>
            <a:pPr marL="0" lvl="1" indent="0" defTabSz="914378">
              <a:spcBef>
                <a:spcPts val="0"/>
              </a:spcBef>
              <a:spcAft>
                <a:spcPts val="600"/>
              </a:spcAft>
              <a:buNone/>
              <a:defRPr/>
            </a:pPr>
            <a:r>
              <a:rPr lang="en-US" sz="1765">
                <a:gradFill>
                  <a:gsLst>
                    <a:gs pos="2917">
                      <a:srgbClr val="FFFFFF"/>
                    </a:gs>
                    <a:gs pos="30000">
                      <a:srgbClr val="FFFFFF"/>
                    </a:gs>
                  </a:gsLst>
                  <a:lin ang="5400000" scaled="0"/>
                </a:gradFill>
                <a:latin typeface="Segoe UI Semilight"/>
              </a:rPr>
              <a:t>Authenticate once and reuse</a:t>
            </a:r>
          </a:p>
          <a:p>
            <a:pPr marL="0" lvl="1" indent="0" defTabSz="914378">
              <a:spcBef>
                <a:spcPts val="0"/>
              </a:spcBef>
              <a:spcAft>
                <a:spcPts val="600"/>
              </a:spcAft>
              <a:buNone/>
              <a:defRPr/>
            </a:pPr>
            <a:r>
              <a:rPr lang="en-US" sz="1765">
                <a:gradFill>
                  <a:gsLst>
                    <a:gs pos="2917">
                      <a:srgbClr val="FFFFFF"/>
                    </a:gs>
                    <a:gs pos="30000">
                      <a:srgbClr val="FFFFFF"/>
                    </a:gs>
                  </a:gsLst>
                  <a:lin ang="5400000" scaled="0"/>
                </a:gradFill>
                <a:latin typeface="Segoe UI Semilight"/>
              </a:rPr>
              <a:t>Differentiate connection </a:t>
            </a:r>
            <a:br>
              <a:rPr lang="en-US" sz="1765">
                <a:gradFill>
                  <a:gsLst>
                    <a:gs pos="2917">
                      <a:srgbClr val="FFFFFF"/>
                    </a:gs>
                    <a:gs pos="30000">
                      <a:srgbClr val="FFFFFF"/>
                    </a:gs>
                  </a:gsLst>
                  <a:lin ang="5400000" scaled="0"/>
                </a:gradFill>
                <a:latin typeface="Segoe UI Semilight"/>
              </a:rPr>
            </a:br>
            <a:r>
              <a:rPr lang="en-US" sz="1765">
                <a:gradFill>
                  <a:gsLst>
                    <a:gs pos="2917">
                      <a:srgbClr val="FFFFFF"/>
                    </a:gs>
                    <a:gs pos="30000">
                      <a:srgbClr val="FFFFFF"/>
                    </a:gs>
                  </a:gsLst>
                  <a:lin ang="5400000" scaled="0"/>
                </a:gradFill>
                <a:latin typeface="Segoe UI Semilight"/>
              </a:rPr>
              <a:t>configuration</a:t>
            </a:r>
          </a:p>
          <a:p>
            <a:pPr marL="0" lvl="1" indent="0" defTabSz="914378">
              <a:spcBef>
                <a:spcPts val="0"/>
              </a:spcBef>
              <a:spcAft>
                <a:spcPts val="600"/>
              </a:spcAft>
              <a:buNone/>
              <a:defRPr/>
            </a:pPr>
            <a:r>
              <a:rPr lang="en-US" sz="1765">
                <a:gradFill>
                  <a:gsLst>
                    <a:gs pos="2917">
                      <a:srgbClr val="FFFFFF"/>
                    </a:gs>
                    <a:gs pos="30000">
                      <a:srgbClr val="FFFFFF"/>
                    </a:gs>
                  </a:gsLst>
                  <a:lin ang="5400000" scaled="0"/>
                </a:gradFill>
                <a:latin typeface="Segoe UI Semilight"/>
              </a:rPr>
              <a:t>Simple to deploy</a:t>
            </a:r>
          </a:p>
          <a:p>
            <a:pPr marL="0" lvl="1" indent="0" defTabSz="914378">
              <a:spcBef>
                <a:spcPts val="0"/>
              </a:spcBef>
              <a:spcAft>
                <a:spcPts val="600"/>
              </a:spcAft>
              <a:buNone/>
              <a:defRPr/>
            </a:pPr>
            <a:r>
              <a:rPr lang="en-US" sz="1765">
                <a:gradFill>
                  <a:gsLst>
                    <a:gs pos="2917">
                      <a:srgbClr val="FFFFFF"/>
                    </a:gs>
                    <a:gs pos="30000">
                      <a:srgbClr val="FFFFFF"/>
                    </a:gs>
                  </a:gsLst>
                  <a:lin ang="5400000" scaled="0"/>
                </a:gradFill>
                <a:latin typeface="Segoe UI Semilight"/>
              </a:rPr>
              <a:t>Portal experience for managing </a:t>
            </a:r>
            <a:br>
              <a:rPr lang="en-US" sz="1765">
                <a:gradFill>
                  <a:gsLst>
                    <a:gs pos="2917">
                      <a:srgbClr val="FFFFFF"/>
                    </a:gs>
                    <a:gs pos="30000">
                      <a:srgbClr val="FFFFFF"/>
                    </a:gs>
                  </a:gsLst>
                  <a:lin ang="5400000" scaled="0"/>
                </a:gradFill>
                <a:latin typeface="Segoe UI Semilight"/>
              </a:rPr>
            </a:br>
            <a:r>
              <a:rPr lang="en-US" sz="1765">
                <a:gradFill>
                  <a:gsLst>
                    <a:gs pos="2917">
                      <a:srgbClr val="FFFFFF"/>
                    </a:gs>
                    <a:gs pos="30000">
                      <a:srgbClr val="FFFFFF"/>
                    </a:gs>
                  </a:gsLst>
                  <a:lin ang="5400000" scaled="0"/>
                </a:gradFill>
                <a:latin typeface="Segoe UI Semilight"/>
              </a:rPr>
              <a:t>API Connections</a:t>
            </a:r>
          </a:p>
        </p:txBody>
      </p:sp>
    </p:spTree>
    <p:extLst>
      <p:ext uri="{BB962C8B-B14F-4D97-AF65-F5344CB8AC3E}">
        <p14:creationId xmlns:p14="http://schemas.microsoft.com/office/powerpoint/2010/main" val="12438088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88" y="537"/>
            <a:ext cx="4228388"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a:xfrm>
            <a:off x="269323" y="537"/>
            <a:ext cx="3585647" cy="6856930"/>
          </a:xfrm>
        </p:spPr>
        <p:txBody>
          <a:bodyPr anchor="ctr" anchorCtr="0"/>
          <a:lstStyle/>
          <a:p>
            <a:r>
              <a:rPr lang="en-NZ">
                <a:gradFill>
                  <a:gsLst>
                    <a:gs pos="1250">
                      <a:schemeClr val="bg1"/>
                    </a:gs>
                    <a:gs pos="100000">
                      <a:schemeClr val="bg1"/>
                    </a:gs>
                  </a:gsLst>
                  <a:lin ang="5400000" scaled="0"/>
                </a:gradFill>
              </a:rPr>
              <a:t>Logic Apps connects everything</a:t>
            </a:r>
          </a:p>
        </p:txBody>
      </p:sp>
      <p:grpSp>
        <p:nvGrpSpPr>
          <p:cNvPr id="11" name="Group 10"/>
          <p:cNvGrpSpPr/>
          <p:nvPr/>
        </p:nvGrpSpPr>
        <p:grpSpPr>
          <a:xfrm>
            <a:off x="5429842" y="2722858"/>
            <a:ext cx="5959952" cy="3616964"/>
            <a:chOff x="5361534" y="2697337"/>
            <a:chExt cx="6267340" cy="3719324"/>
          </a:xfrm>
        </p:grpSpPr>
        <p:cxnSp>
          <p:nvCxnSpPr>
            <p:cNvPr id="76" name="Straight Connector 75"/>
            <p:cNvCxnSpPr/>
            <p:nvPr/>
          </p:nvCxnSpPr>
          <p:spPr>
            <a:xfrm flipV="1">
              <a:off x="8466561" y="2697337"/>
              <a:ext cx="0" cy="78250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7698276" y="3664846"/>
              <a:ext cx="1659168" cy="885196"/>
              <a:chOff x="7649759" y="3473718"/>
              <a:chExt cx="1692678" cy="903076"/>
            </a:xfrm>
          </p:grpSpPr>
          <p:sp>
            <p:nvSpPr>
              <p:cNvPr id="124" name="TextBox 123"/>
              <p:cNvSpPr txBox="1"/>
              <p:nvPr/>
            </p:nvSpPr>
            <p:spPr>
              <a:xfrm>
                <a:off x="7649759" y="3978710"/>
                <a:ext cx="1692678" cy="398084"/>
              </a:xfrm>
              <a:prstGeom prst="rect">
                <a:avLst/>
              </a:prstGeom>
              <a:noFill/>
            </p:spPr>
            <p:txBody>
              <a:bodyPr wrap="square" lIns="0" tIns="0" rIns="0" bIns="0" rtlCol="0">
                <a:spAutoFit/>
              </a:bodyPr>
              <a:lstStyle/>
              <a:p>
                <a:pPr algn="ctr" defTabSz="896167">
                  <a:lnSpc>
                    <a:spcPct val="90000"/>
                  </a:lnSpc>
                  <a:spcAft>
                    <a:spcPts val="588"/>
                  </a:spcAft>
                  <a:defRPr/>
                </a:pPr>
                <a:r>
                  <a:rPr lang="en-US" sz="1370" kern="0">
                    <a:gradFill>
                      <a:gsLst>
                        <a:gs pos="2917">
                          <a:srgbClr val="D2D2D2">
                            <a:lumMod val="50000"/>
                          </a:srgbClr>
                        </a:gs>
                        <a:gs pos="30000">
                          <a:srgbClr val="D2D2D2">
                            <a:lumMod val="50000"/>
                          </a:srgbClr>
                        </a:gs>
                      </a:gsLst>
                      <a:lin ang="5400000" scaled="0"/>
                    </a:gradFill>
                    <a:latin typeface="Segoe UI"/>
                  </a:rPr>
                  <a:t>On-premises data gateway</a:t>
                </a:r>
              </a:p>
            </p:txBody>
          </p:sp>
          <p:grpSp>
            <p:nvGrpSpPr>
              <p:cNvPr id="126" name="Group 125"/>
              <p:cNvGrpSpPr/>
              <p:nvPr/>
            </p:nvGrpSpPr>
            <p:grpSpPr>
              <a:xfrm>
                <a:off x="8179408" y="3473718"/>
                <a:ext cx="556534" cy="447498"/>
                <a:chOff x="8100034" y="3465305"/>
                <a:chExt cx="556534" cy="447498"/>
              </a:xfrm>
            </p:grpSpPr>
            <p:sp>
              <p:nvSpPr>
                <p:cNvPr id="127" name="Freeform 128"/>
                <p:cNvSpPr>
                  <a:spLocks noChangeAspect="1"/>
                </p:cNvSpPr>
                <p:nvPr/>
              </p:nvSpPr>
              <p:spPr bwMode="white">
                <a:xfrm>
                  <a:off x="8100034"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chemeClr val="accent1"/>
                  </a:solidFill>
                </a:ln>
                <a:extLst/>
              </p:spPr>
              <p:txBody>
                <a:bodyPr vert="horz" wrap="square" lIns="89616" tIns="44807" rIns="89616" bIns="44807" numCol="1" anchor="t" anchorCtr="0" compatLnSpc="1">
                  <a:prstTxWarp prst="textNoShape">
                    <a:avLst/>
                  </a:prstTxWarp>
                </a:bodyPr>
                <a:lstStyle/>
                <a:p>
                  <a:pPr defTabSz="896130">
                    <a:defRPr/>
                  </a:pPr>
                  <a:endParaRPr lang="en-US" sz="1766" kern="0">
                    <a:solidFill>
                      <a:srgbClr val="FFFFFF"/>
                    </a:solidFill>
                    <a:latin typeface="Segoe UI"/>
                  </a:endParaRPr>
                </a:p>
              </p:txBody>
            </p:sp>
            <p:sp>
              <p:nvSpPr>
                <p:cNvPr id="128" name="Rectangle 127"/>
                <p:cNvSpPr/>
                <p:nvPr/>
              </p:nvSpPr>
              <p:spPr bwMode="auto">
                <a:xfrm>
                  <a:off x="8371887" y="3733781"/>
                  <a:ext cx="83932"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1" tIns="143385" rIns="179231" bIns="143385" numCol="1" spcCol="0" rtlCol="0" fromWordArt="0" anchor="t" anchorCtr="0" forceAA="0" compatLnSpc="1">
                  <a:prstTxWarp prst="textNoShape">
                    <a:avLst/>
                  </a:prstTxWarp>
                  <a:noAutofit/>
                </a:bodyPr>
                <a:lstStyle/>
                <a:p>
                  <a:pPr algn="ctr" defTabSz="913878"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9" name="Straight Arrow Connector 128"/>
                <p:cNvCxnSpPr/>
                <p:nvPr/>
              </p:nvCxnSpPr>
              <p:spPr>
                <a:xfrm>
                  <a:off x="8378495" y="3632682"/>
                  <a:ext cx="0" cy="280121"/>
                </a:xfrm>
                <a:prstGeom prst="straightConnector1">
                  <a:avLst/>
                </a:prstGeom>
                <a:ln w="41275">
                  <a:solidFill>
                    <a:schemeClr val="accent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grpSp>
          <p:nvGrpSpPr>
            <p:cNvPr id="25" name="Group 24"/>
            <p:cNvGrpSpPr/>
            <p:nvPr/>
          </p:nvGrpSpPr>
          <p:grpSpPr>
            <a:xfrm>
              <a:off x="5361534" y="4629353"/>
              <a:ext cx="6267340" cy="1787308"/>
              <a:chOff x="5608637" y="4721857"/>
              <a:chExt cx="6393920" cy="1823405"/>
            </a:xfrm>
          </p:grpSpPr>
          <p:sp>
            <p:nvSpPr>
              <p:cNvPr id="22" name="TextBox 21"/>
              <p:cNvSpPr txBox="1"/>
              <p:nvPr/>
            </p:nvSpPr>
            <p:spPr>
              <a:xfrm>
                <a:off x="10693371" y="6175409"/>
                <a:ext cx="461714" cy="290587"/>
              </a:xfrm>
              <a:prstGeom prst="rect">
                <a:avLst/>
              </a:prstGeom>
              <a:noFill/>
            </p:spPr>
            <p:txBody>
              <a:bodyPr wrap="square" lIns="0" tIns="0" rIns="0" bIns="0" rtlCol="0">
                <a:spAutoFit/>
              </a:bodyPr>
              <a:lstStyle/>
              <a:p>
                <a:pPr defTabSz="896167">
                  <a:lnSpc>
                    <a:spcPct val="90000"/>
                  </a:lnSpc>
                  <a:spcAft>
                    <a:spcPts val="588"/>
                  </a:spcAft>
                  <a:defRPr/>
                </a:pPr>
                <a:r>
                  <a:rPr lang="en-US" sz="981" kern="0">
                    <a:gradFill>
                      <a:gsLst>
                        <a:gs pos="2917">
                          <a:srgbClr val="D2D2D2">
                            <a:lumMod val="50000"/>
                          </a:srgbClr>
                        </a:gs>
                        <a:gs pos="30000">
                          <a:srgbClr val="D2D2D2">
                            <a:lumMod val="50000"/>
                          </a:srgbClr>
                        </a:gs>
                      </a:gsLst>
                      <a:lin ang="5400000" scaled="0"/>
                    </a:gradFill>
                    <a:latin typeface="Segoe UI"/>
                  </a:rPr>
                  <a:t>BizTalk</a:t>
                </a:r>
                <a:br>
                  <a:rPr lang="en-US" sz="981" kern="0">
                    <a:gradFill>
                      <a:gsLst>
                        <a:gs pos="2917">
                          <a:srgbClr val="D2D2D2">
                            <a:lumMod val="50000"/>
                          </a:srgbClr>
                        </a:gs>
                        <a:gs pos="30000">
                          <a:srgbClr val="D2D2D2">
                            <a:lumMod val="50000"/>
                          </a:srgbClr>
                        </a:gs>
                      </a:gsLst>
                      <a:lin ang="5400000" scaled="0"/>
                    </a:gradFill>
                    <a:latin typeface="Segoe UI"/>
                  </a:rPr>
                </a:br>
                <a:r>
                  <a:rPr lang="en-US" sz="981" kern="0">
                    <a:gradFill>
                      <a:gsLst>
                        <a:gs pos="2917">
                          <a:srgbClr val="D2D2D2">
                            <a:lumMod val="50000"/>
                          </a:srgbClr>
                        </a:gs>
                        <a:gs pos="30000">
                          <a:srgbClr val="D2D2D2">
                            <a:lumMod val="50000"/>
                          </a:srgbClr>
                        </a:gs>
                      </a:gsLst>
                      <a:lin ang="5400000" scaled="0"/>
                    </a:gradFill>
                    <a:latin typeface="Segoe UI"/>
                  </a:rPr>
                  <a:t>server</a:t>
                </a:r>
              </a:p>
            </p:txBody>
          </p:sp>
          <p:grpSp>
            <p:nvGrpSpPr>
              <p:cNvPr id="23" name="Group 22"/>
              <p:cNvGrpSpPr/>
              <p:nvPr/>
            </p:nvGrpSpPr>
            <p:grpSpPr>
              <a:xfrm>
                <a:off x="5608637" y="4721857"/>
                <a:ext cx="6393920" cy="1823405"/>
                <a:chOff x="5608637" y="4721857"/>
                <a:chExt cx="6393920" cy="1823405"/>
              </a:xfrm>
            </p:grpSpPr>
            <p:grpSp>
              <p:nvGrpSpPr>
                <p:cNvPr id="162" name="Group 161"/>
                <p:cNvGrpSpPr/>
                <p:nvPr/>
              </p:nvGrpSpPr>
              <p:grpSpPr>
                <a:xfrm>
                  <a:off x="6388013" y="4721857"/>
                  <a:ext cx="4529138" cy="857826"/>
                  <a:chOff x="6184899" y="4457700"/>
                  <a:chExt cx="4529138" cy="857826"/>
                </a:xfrm>
              </p:grpSpPr>
              <p:cxnSp>
                <p:nvCxnSpPr>
                  <p:cNvPr id="14" name="Straight Connector 13"/>
                  <p:cNvCxnSpPr/>
                  <p:nvPr/>
                </p:nvCxnSpPr>
                <p:spPr>
                  <a:xfrm flipV="1">
                    <a:off x="8605923" y="4457700"/>
                    <a:ext cx="0" cy="857826"/>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84899" y="4678362"/>
                    <a:ext cx="2329949"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197599"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386723"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705875"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440231" y="4678362"/>
                    <a:ext cx="2273806"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608637" y="5585457"/>
                  <a:ext cx="6393920" cy="959805"/>
                  <a:chOff x="5608637" y="5585457"/>
                  <a:chExt cx="6393920" cy="959805"/>
                </a:xfrm>
              </p:grpSpPr>
              <p:grpSp>
                <p:nvGrpSpPr>
                  <p:cNvPr id="163" name="Group 162"/>
                  <p:cNvGrpSpPr/>
                  <p:nvPr/>
                </p:nvGrpSpPr>
                <p:grpSpPr>
                  <a:xfrm>
                    <a:off x="5608637" y="5585457"/>
                    <a:ext cx="6393920" cy="959805"/>
                    <a:chOff x="5405523" y="5321300"/>
                    <a:chExt cx="6393920" cy="959805"/>
                  </a:xfrm>
                </p:grpSpPr>
                <p:sp>
                  <p:nvSpPr>
                    <p:cNvPr id="18" name="Freeform 5"/>
                    <p:cNvSpPr>
                      <a:spLocks noChangeAspect="1" noEditPoints="1"/>
                    </p:cNvSpPr>
                    <p:nvPr/>
                  </p:nvSpPr>
                  <p:spPr bwMode="black">
                    <a:xfrm>
                      <a:off x="5405523" y="5495294"/>
                      <a:ext cx="1259212"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1"/>
                    </a:solidFill>
                    <a:ln>
                      <a:noFill/>
                    </a:ln>
                    <a:extLst/>
                  </p:spPr>
                  <p:txBody>
                    <a:bodyPr vert="horz" wrap="square" lIns="87853" tIns="43927" rIns="87853"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34">
                        <a:defRPr/>
                      </a:pPr>
                      <a:endParaRPr lang="en-US" sz="1729" kern="0">
                        <a:solidFill>
                          <a:srgbClr val="505050"/>
                        </a:solidFill>
                        <a:latin typeface="Segoe UI"/>
                      </a:endParaRPr>
                    </a:p>
                  </p:txBody>
                </p:sp>
                <p:pic>
                  <p:nvPicPr>
                    <p:cNvPr id="20" name="Picture 19"/>
                    <p:cNvPicPr>
                      <a:picLocks noChangeAspect="1"/>
                    </p:cNvPicPr>
                    <p:nvPr/>
                  </p:nvPicPr>
                  <p:blipFill>
                    <a:blip r:embed="rId3">
                      <a:duotone>
                        <a:schemeClr val="accent1">
                          <a:shade val="45000"/>
                          <a:satMod val="135000"/>
                        </a:schemeClr>
                        <a:prstClr val="white"/>
                      </a:duotone>
                    </a:blip>
                    <a:stretch>
                      <a:fillRect/>
                    </a:stretch>
                  </p:blipFill>
                  <p:spPr>
                    <a:xfrm>
                      <a:off x="8441012" y="5413979"/>
                      <a:ext cx="393511" cy="393511"/>
                    </a:xfrm>
                    <a:prstGeom prst="rect">
                      <a:avLst/>
                    </a:prstGeom>
                  </p:spPr>
                </p:pic>
                <p:grpSp>
                  <p:nvGrpSpPr>
                    <p:cNvPr id="24" name="Group 23"/>
                    <p:cNvGrpSpPr/>
                    <p:nvPr/>
                  </p:nvGrpSpPr>
                  <p:grpSpPr>
                    <a:xfrm>
                      <a:off x="9478961" y="5321300"/>
                      <a:ext cx="2320482" cy="959805"/>
                      <a:chOff x="9418637" y="4908550"/>
                      <a:chExt cx="2320482" cy="959805"/>
                    </a:xfrm>
                  </p:grpSpPr>
                  <p:pic>
                    <p:nvPicPr>
                      <p:cNvPr id="28" name="Picture 27"/>
                      <p:cNvPicPr>
                        <a:picLocks noChangeAspect="1"/>
                      </p:cNvPicPr>
                      <p:nvPr/>
                    </p:nvPicPr>
                    <p:blipFill>
                      <a:blip r:embed="rId4"/>
                      <a:stretch>
                        <a:fillRect/>
                      </a:stretch>
                    </p:blipFill>
                    <p:spPr>
                      <a:xfrm>
                        <a:off x="9535057" y="4999293"/>
                        <a:ext cx="437706" cy="223128"/>
                      </a:xfrm>
                      <a:prstGeom prst="rect">
                        <a:avLst/>
                      </a:prstGeom>
                    </p:spPr>
                  </p:pic>
                  <p:pic>
                    <p:nvPicPr>
                      <p:cNvPr id="29" name="Picture 28"/>
                      <p:cNvPicPr>
                        <a:picLocks noChangeAspect="1"/>
                      </p:cNvPicPr>
                      <p:nvPr/>
                    </p:nvPicPr>
                    <p:blipFill>
                      <a:blip r:embed="rId5">
                        <a:duotone>
                          <a:schemeClr val="accent1">
                            <a:shade val="45000"/>
                            <a:satMod val="135000"/>
                          </a:schemeClr>
                          <a:prstClr val="white"/>
                        </a:duotone>
                      </a:blip>
                      <a:stretch>
                        <a:fillRect/>
                      </a:stretch>
                    </p:blipFill>
                    <p:spPr>
                      <a:xfrm>
                        <a:off x="11109423" y="5659020"/>
                        <a:ext cx="583656" cy="82751"/>
                      </a:xfrm>
                      <a:prstGeom prst="rect">
                        <a:avLst/>
                      </a:prstGeom>
                    </p:spPr>
                  </p:pic>
                  <p:pic>
                    <p:nvPicPr>
                      <p:cNvPr id="30" name="Picture 29"/>
                      <p:cNvPicPr>
                        <a:picLocks noChangeAspect="1"/>
                      </p:cNvPicPr>
                      <p:nvPr/>
                    </p:nvPicPr>
                    <p:blipFill>
                      <a:blip r:embed="rId6"/>
                      <a:stretch>
                        <a:fillRect/>
                      </a:stretch>
                    </p:blipFill>
                    <p:spPr>
                      <a:xfrm>
                        <a:off x="9536698" y="5636481"/>
                        <a:ext cx="597320" cy="150544"/>
                      </a:xfrm>
                      <a:prstGeom prst="rect">
                        <a:avLst/>
                      </a:prstGeom>
                    </p:spPr>
                  </p:pic>
                  <p:pic>
                    <p:nvPicPr>
                      <p:cNvPr id="31" name="Picture 30"/>
                      <p:cNvPicPr>
                        <a:picLocks noChangeAspect="1"/>
                      </p:cNvPicPr>
                      <p:nvPr/>
                    </p:nvPicPr>
                    <p:blipFill>
                      <a:blip r:embed="rId7"/>
                      <a:stretch>
                        <a:fillRect/>
                      </a:stretch>
                    </p:blipFill>
                    <p:spPr>
                      <a:xfrm>
                        <a:off x="11096024" y="5079455"/>
                        <a:ext cx="603851" cy="93762"/>
                      </a:xfrm>
                      <a:prstGeom prst="rect">
                        <a:avLst/>
                      </a:prstGeom>
                    </p:spPr>
                  </p:pic>
                  <p:grpSp>
                    <p:nvGrpSpPr>
                      <p:cNvPr id="32" name="Group 31"/>
                      <p:cNvGrpSpPr/>
                      <p:nvPr/>
                    </p:nvGrpSpPr>
                    <p:grpSpPr>
                      <a:xfrm>
                        <a:off x="10176085" y="5139169"/>
                        <a:ext cx="200019" cy="539806"/>
                        <a:chOff x="7258847" y="5219926"/>
                        <a:chExt cx="665292" cy="979277"/>
                      </a:xfrm>
                    </p:grpSpPr>
                    <p:cxnSp>
                      <p:nvCxnSpPr>
                        <p:cNvPr id="38" name="Straight Connector 37"/>
                        <p:cNvCxnSpPr/>
                        <p:nvPr/>
                      </p:nvCxnSpPr>
                      <p:spPr>
                        <a:xfrm>
                          <a:off x="7258847"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305696"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bwMode="auto">
                      <a:xfrm>
                        <a:off x="9418637" y="4908550"/>
                        <a:ext cx="2320482" cy="959805"/>
                      </a:xfrm>
                      <a:prstGeom prst="rect">
                        <a:avLst/>
                      </a:prstGeom>
                      <a:noFill/>
                      <a:ln w="22225">
                        <a:solidFill>
                          <a:schemeClr val="tx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1" tIns="143385" rIns="179231" bIns="143385" numCol="1" spcCol="0" rtlCol="0" fromWordArt="0" anchor="t" anchorCtr="0" forceAA="0" compatLnSpc="1">
                        <a:prstTxWarp prst="textNoShape">
                          <a:avLst/>
                        </a:prstTxWarp>
                        <a:noAutofit/>
                      </a:bodyPr>
                      <a:lstStyle/>
                      <a:p>
                        <a:pPr algn="ctr" defTabSz="913878"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Freeform 5"/>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accent1"/>
                      </a:solidFill>
                      <a:ln w="2540">
                        <a:noFill/>
                      </a:ln>
                    </p:spPr>
                    <p:txBody>
                      <a:bodyPr vert="horz" wrap="square" lIns="89616" tIns="44807" rIns="89616" bIns="44807" numCol="1" anchor="t" anchorCtr="0" compatLnSpc="1">
                        <a:prstTxWarp prst="textNoShape">
                          <a:avLst/>
                        </a:prstTxWarp>
                      </a:bodyPr>
                      <a:lstStyle/>
                      <a:p>
                        <a:pPr defTabSz="914143">
                          <a:defRPr/>
                        </a:pPr>
                        <a:endParaRPr lang="en-US" sz="1766" kern="0">
                          <a:solidFill>
                            <a:srgbClr val="505050"/>
                          </a:solidFill>
                          <a:latin typeface="Segoe UI"/>
                        </a:endParaRPr>
                      </a:p>
                    </p:txBody>
                  </p:sp>
                  <p:grpSp>
                    <p:nvGrpSpPr>
                      <p:cNvPr id="35" name="Group 34"/>
                      <p:cNvGrpSpPr/>
                      <p:nvPr/>
                    </p:nvGrpSpPr>
                    <p:grpSpPr>
                      <a:xfrm flipH="1">
                        <a:off x="10835114" y="5139169"/>
                        <a:ext cx="200019" cy="539806"/>
                        <a:chOff x="7367040" y="5219926"/>
                        <a:chExt cx="665292" cy="979277"/>
                      </a:xfrm>
                    </p:grpSpPr>
                    <p:cxnSp>
                      <p:nvCxnSpPr>
                        <p:cNvPr id="36" name="Straight Connector 35"/>
                        <p:cNvCxnSpPr/>
                        <p:nvPr/>
                      </p:nvCxnSpPr>
                      <p:spPr>
                        <a:xfrm>
                          <a:off x="7367040"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413885"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166" name="Picture 165"/>
                  <p:cNvPicPr>
                    <a:picLocks noChangeAspect="1"/>
                  </p:cNvPicPr>
                  <p:nvPr/>
                </p:nvPicPr>
                <p:blipFill>
                  <a:blip r:embed="rId8"/>
                  <a:stretch>
                    <a:fillRect/>
                  </a:stretch>
                </p:blipFill>
                <p:spPr>
                  <a:xfrm>
                    <a:off x="7361237" y="5707062"/>
                    <a:ext cx="484512" cy="484512"/>
                  </a:xfrm>
                  <a:prstGeom prst="rect">
                    <a:avLst/>
                  </a:prstGeom>
                </p:spPr>
              </p:pic>
            </p:grpSp>
          </p:grpSp>
        </p:grpSp>
      </p:grpSp>
      <p:grpSp>
        <p:nvGrpSpPr>
          <p:cNvPr id="157" name="Group 156"/>
          <p:cNvGrpSpPr/>
          <p:nvPr/>
        </p:nvGrpSpPr>
        <p:grpSpPr>
          <a:xfrm>
            <a:off x="6532974" y="956537"/>
            <a:ext cx="1447493" cy="2341919"/>
            <a:chOff x="6482027" y="881592"/>
            <a:chExt cx="1528456" cy="2684511"/>
          </a:xfrm>
        </p:grpSpPr>
        <p:cxnSp>
          <p:nvCxnSpPr>
            <p:cNvPr id="138" name="Straight Connector 137"/>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899979" y="2273343"/>
            <a:ext cx="1772586" cy="483082"/>
          </a:xfrm>
          <a:prstGeom prst="rect">
            <a:avLst/>
          </a:prstGeom>
          <a:noFill/>
        </p:spPr>
        <p:txBody>
          <a:bodyPr wrap="none" lIns="179231" tIns="143385" rIns="179231" bIns="143385" rtlCol="0">
            <a:spAutoFit/>
          </a:bodyPr>
          <a:lstStyle/>
          <a:p>
            <a:pPr algn="r" defTabSz="896167">
              <a:lnSpc>
                <a:spcPct val="90000"/>
              </a:lnSpc>
              <a:spcAft>
                <a:spcPts val="588"/>
              </a:spcAft>
              <a:defRPr/>
            </a:pPr>
            <a:r>
              <a:rPr lang="en-US" sz="1370" kern="0">
                <a:gradFill>
                  <a:gsLst>
                    <a:gs pos="2917">
                      <a:srgbClr val="D2D2D2">
                        <a:lumMod val="50000"/>
                      </a:srgbClr>
                    </a:gs>
                    <a:gs pos="30000">
                      <a:srgbClr val="D2D2D2">
                        <a:lumMod val="50000"/>
                      </a:srgbClr>
                    </a:gs>
                  </a:gsLst>
                  <a:lin ang="5400000" scaled="0"/>
                </a:gradFill>
                <a:latin typeface="Segoe UI"/>
              </a:rPr>
              <a:t>Cognitive services</a:t>
            </a:r>
          </a:p>
        </p:txBody>
      </p:sp>
      <p:pic>
        <p:nvPicPr>
          <p:cNvPr id="58" name="Picture 57"/>
          <p:cNvPicPr>
            <a:picLocks noChangeAspect="1"/>
          </p:cNvPicPr>
          <p:nvPr/>
        </p:nvPicPr>
        <p:blipFill>
          <a:blip r:embed="rId9"/>
          <a:stretch>
            <a:fillRect/>
          </a:stretch>
        </p:blipFill>
        <p:spPr>
          <a:xfrm>
            <a:off x="4549295" y="2272142"/>
            <a:ext cx="506000" cy="485653"/>
          </a:xfrm>
          <a:prstGeom prst="rect">
            <a:avLst/>
          </a:prstGeom>
        </p:spPr>
      </p:pic>
      <p:sp>
        <p:nvSpPr>
          <p:cNvPr id="60" name="TextBox 59"/>
          <p:cNvSpPr txBox="1"/>
          <p:nvPr/>
        </p:nvSpPr>
        <p:spPr>
          <a:xfrm>
            <a:off x="5273169" y="1650183"/>
            <a:ext cx="1209007" cy="189732"/>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18776">
              <a:spcAft>
                <a:spcPts val="800"/>
              </a:spcAft>
              <a:defRPr/>
            </a:pPr>
            <a:r>
              <a:rPr lang="en-US" sz="1370">
                <a:gradFill>
                  <a:gsLst>
                    <a:gs pos="2917">
                      <a:srgbClr val="D2D2D2">
                        <a:lumMod val="50000"/>
                      </a:srgbClr>
                    </a:gs>
                    <a:gs pos="30000">
                      <a:srgbClr val="D2D2D2">
                        <a:lumMod val="50000"/>
                      </a:srgbClr>
                    </a:gs>
                  </a:gsLst>
                  <a:lin ang="5400000" scaled="0"/>
                </a:gradFill>
                <a:latin typeface="Segoe UI"/>
              </a:rPr>
              <a:t>Service bus</a:t>
            </a:r>
          </a:p>
        </p:txBody>
      </p:sp>
      <p:sp>
        <p:nvSpPr>
          <p:cNvPr id="61" name="TextBox 60"/>
          <p:cNvSpPr txBox="1"/>
          <p:nvPr/>
        </p:nvSpPr>
        <p:spPr>
          <a:xfrm>
            <a:off x="5102059" y="3171024"/>
            <a:ext cx="1380116" cy="189732"/>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18776">
              <a:spcAft>
                <a:spcPts val="800"/>
              </a:spcAft>
              <a:defRPr/>
            </a:pPr>
            <a:r>
              <a:rPr lang="en-US" sz="1370">
                <a:gradFill>
                  <a:gsLst>
                    <a:gs pos="2917">
                      <a:srgbClr val="D2D2D2">
                        <a:lumMod val="50000"/>
                      </a:srgbClr>
                    </a:gs>
                    <a:gs pos="30000">
                      <a:srgbClr val="D2D2D2">
                        <a:lumMod val="50000"/>
                      </a:srgbClr>
                    </a:gs>
                  </a:gsLst>
                  <a:lin ang="5400000" scaled="0"/>
                </a:gradFill>
                <a:latin typeface="Segoe UI"/>
              </a:rPr>
              <a:t>Machine learning </a:t>
            </a:r>
          </a:p>
        </p:txBody>
      </p:sp>
      <p:pic>
        <p:nvPicPr>
          <p:cNvPr id="63" name="Picture 62"/>
          <p:cNvPicPr>
            <a:picLocks noChangeAspect="1"/>
          </p:cNvPicPr>
          <p:nvPr/>
        </p:nvPicPr>
        <p:blipFill>
          <a:blip r:embed="rId10"/>
          <a:stretch>
            <a:fillRect/>
          </a:stretch>
        </p:blipFill>
        <p:spPr>
          <a:xfrm>
            <a:off x="4748032" y="3086712"/>
            <a:ext cx="362701" cy="334111"/>
          </a:xfrm>
          <a:prstGeom prst="rect">
            <a:avLst/>
          </a:prstGeom>
        </p:spPr>
      </p:pic>
      <p:sp>
        <p:nvSpPr>
          <p:cNvPr id="142" name="Rectangle 141"/>
          <p:cNvSpPr/>
          <p:nvPr/>
        </p:nvSpPr>
        <p:spPr bwMode="auto">
          <a:xfrm>
            <a:off x="4899010" y="884674"/>
            <a:ext cx="1583165" cy="189732"/>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913702" fontAlgn="base">
              <a:lnSpc>
                <a:spcPct val="90000"/>
              </a:lnSpc>
              <a:spcBef>
                <a:spcPct val="0"/>
              </a:spcBef>
              <a:spcAft>
                <a:spcPct val="0"/>
              </a:spcAft>
              <a:defRPr/>
            </a:pPr>
            <a:r>
              <a:rPr lang="en-US" sz="1370" kern="0">
                <a:gradFill>
                  <a:gsLst>
                    <a:gs pos="2917">
                      <a:srgbClr val="D2D2D2">
                        <a:lumMod val="50000"/>
                      </a:srgbClr>
                    </a:gs>
                    <a:gs pos="30000">
                      <a:srgbClr val="D2D2D2">
                        <a:lumMod val="50000"/>
                      </a:srgbClr>
                    </a:gs>
                  </a:gsLst>
                  <a:lin ang="5400000" scaled="0"/>
                </a:gradFill>
                <a:latin typeface="Segoe UI"/>
              </a:rPr>
              <a:t>Azure Functions</a:t>
            </a:r>
          </a:p>
        </p:txBody>
      </p:sp>
      <p:pic>
        <p:nvPicPr>
          <p:cNvPr id="75" name="Picture 74"/>
          <p:cNvPicPr>
            <a:picLocks noChangeAspect="1"/>
          </p:cNvPicPr>
          <p:nvPr/>
        </p:nvPicPr>
        <p:blipFill>
          <a:blip r:embed="rId11"/>
          <a:stretch>
            <a:fillRect/>
          </a:stretch>
        </p:blipFill>
        <p:spPr>
          <a:xfrm>
            <a:off x="5252586" y="1593188"/>
            <a:ext cx="306467" cy="282310"/>
          </a:xfrm>
          <a:prstGeom prst="rect">
            <a:avLst/>
          </a:prstGeom>
        </p:spPr>
      </p:pic>
      <p:grpSp>
        <p:nvGrpSpPr>
          <p:cNvPr id="169" name="Group 168"/>
          <p:cNvGrpSpPr/>
          <p:nvPr/>
        </p:nvGrpSpPr>
        <p:grpSpPr>
          <a:xfrm>
            <a:off x="10342562" y="706969"/>
            <a:ext cx="1371298" cy="1224060"/>
            <a:chOff x="10693372" y="1242777"/>
            <a:chExt cx="1448001" cy="1403125"/>
          </a:xfrm>
        </p:grpSpPr>
        <p:pic>
          <p:nvPicPr>
            <p:cNvPr id="64" name="Picture 63"/>
            <p:cNvPicPr>
              <a:picLocks noChangeAspect="1"/>
            </p:cNvPicPr>
            <p:nvPr/>
          </p:nvPicPr>
          <p:blipFill rotWithShape="1">
            <a:blip r:embed="rId12">
              <a:duotone>
                <a:schemeClr val="accent1">
                  <a:shade val="45000"/>
                  <a:satMod val="135000"/>
                </a:schemeClr>
                <a:prstClr val="white"/>
              </a:duotone>
              <a:extLst>
                <a:ext uri="{BEBA8EAE-BF5A-486C-A8C5-ECC9F3942E4B}">
                  <a14:imgProps xmlns:a14="http://schemas.microsoft.com/office/drawing/2010/main">
                    <a14:imgLayer r:embed="rId13">
                      <a14:imgEffect>
                        <a14:colorTemperature colorTemp="7200"/>
                      </a14:imgEffect>
                      <a14:imgEffect>
                        <a14:saturation sat="234000"/>
                      </a14:imgEffect>
                    </a14:imgLayer>
                  </a14:imgProps>
                </a:ext>
              </a:extLst>
            </a:blip>
            <a:srcRect t="24251" b="26614"/>
            <a:stretch/>
          </p:blipFill>
          <p:spPr>
            <a:xfrm>
              <a:off x="10693372" y="2182142"/>
              <a:ext cx="1448001" cy="463760"/>
            </a:xfrm>
            <a:prstGeom prst="rect">
              <a:avLst/>
            </a:prstGeom>
            <a:noFill/>
          </p:spPr>
        </p:pic>
        <p:pic>
          <p:nvPicPr>
            <p:cNvPr id="168" name="Picture 16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808416" y="1242777"/>
              <a:ext cx="673820" cy="673820"/>
            </a:xfrm>
            <a:prstGeom prst="rect">
              <a:avLst/>
            </a:prstGeom>
          </p:spPr>
        </p:pic>
      </p:grpSp>
      <p:grpSp>
        <p:nvGrpSpPr>
          <p:cNvPr id="6" name="Group 5"/>
          <p:cNvGrpSpPr/>
          <p:nvPr/>
        </p:nvGrpSpPr>
        <p:grpSpPr>
          <a:xfrm>
            <a:off x="7818489" y="1823804"/>
            <a:ext cx="1237065" cy="964908"/>
            <a:chOff x="7884215" y="1622064"/>
            <a:chExt cx="1280400" cy="1084166"/>
          </a:xfrm>
        </p:grpSpPr>
        <p:sp>
          <p:nvSpPr>
            <p:cNvPr id="41" name="TextBox 40"/>
            <p:cNvSpPr txBox="1"/>
            <p:nvPr/>
          </p:nvSpPr>
          <p:spPr>
            <a:xfrm>
              <a:off x="7884215" y="2163329"/>
              <a:ext cx="1280400" cy="542901"/>
            </a:xfrm>
            <a:prstGeom prst="rect">
              <a:avLst/>
            </a:prstGeom>
            <a:noFill/>
          </p:spPr>
          <p:txBody>
            <a:bodyPr wrap="none" lIns="179231" tIns="143385" rIns="179231" bIns="143385" rtlCol="0">
              <a:spAutoFit/>
            </a:bodyPr>
            <a:lstStyle/>
            <a:p>
              <a:pPr defTabSz="896167">
                <a:lnSpc>
                  <a:spcPct val="90000"/>
                </a:lnSpc>
                <a:spcAft>
                  <a:spcPts val="588"/>
                </a:spcAft>
                <a:defRPr/>
              </a:pPr>
              <a:r>
                <a:rPr lang="en-US" sz="1370" kern="0">
                  <a:gradFill>
                    <a:gsLst>
                      <a:gs pos="2917">
                        <a:srgbClr val="D2D2D2">
                          <a:lumMod val="50000"/>
                        </a:srgbClr>
                      </a:gs>
                      <a:gs pos="30000">
                        <a:srgbClr val="D2D2D2">
                          <a:lumMod val="50000"/>
                        </a:srgbClr>
                      </a:gs>
                    </a:gsLst>
                    <a:lin ang="5400000" scaled="0"/>
                  </a:gradFill>
                  <a:latin typeface="Segoe UI"/>
                </a:rPr>
                <a:t>Logic Apps</a:t>
              </a:r>
            </a:p>
          </p:txBody>
        </p:sp>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89160" y="1622064"/>
              <a:ext cx="618831" cy="618831"/>
            </a:xfrm>
            <a:prstGeom prst="rect">
              <a:avLst/>
            </a:prstGeom>
          </p:spPr>
        </p:pic>
      </p:grpSp>
      <p:pic>
        <p:nvPicPr>
          <p:cNvPr id="1028" name="Picture 4" descr="Image result for docusign logo"/>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b="22366"/>
          <a:stretch/>
        </p:blipFill>
        <p:spPr bwMode="auto">
          <a:xfrm>
            <a:off x="10360473" y="3090663"/>
            <a:ext cx="1452545" cy="396679"/>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flipH="1">
            <a:off x="8819234" y="956537"/>
            <a:ext cx="1447493" cy="2341919"/>
            <a:chOff x="6482027" y="881592"/>
            <a:chExt cx="1528456" cy="2684511"/>
          </a:xfrm>
        </p:grpSpPr>
        <p:cxnSp>
          <p:nvCxnSpPr>
            <p:cNvPr id="81" name="Straight Connector 80"/>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D6D2618-3F98-4E7F-8D38-B2D63C32E723}"/>
              </a:ext>
            </a:extLst>
          </p:cNvPr>
          <p:cNvPicPr>
            <a:picLocks noChangeAspect="1"/>
          </p:cNvPicPr>
          <p:nvPr/>
        </p:nvPicPr>
        <p:blipFill>
          <a:blip r:embed="rId17"/>
          <a:stretch>
            <a:fillRect/>
          </a:stretch>
        </p:blipFill>
        <p:spPr>
          <a:xfrm>
            <a:off x="10345394" y="2210096"/>
            <a:ext cx="1129079" cy="644503"/>
          </a:xfrm>
          <a:prstGeom prst="rect">
            <a:avLst/>
          </a:prstGeom>
        </p:spPr>
      </p:pic>
      <p:pic>
        <p:nvPicPr>
          <p:cNvPr id="5" name="Picture 4">
            <a:extLst>
              <a:ext uri="{FF2B5EF4-FFF2-40B4-BE49-F238E27FC236}">
                <a16:creationId xmlns:a16="http://schemas.microsoft.com/office/drawing/2014/main" id="{D1900456-8116-48F1-80C6-F76E3DE48CEF}"/>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53306" t="14008" b="11601"/>
          <a:stretch/>
        </p:blipFill>
        <p:spPr>
          <a:xfrm>
            <a:off x="4673426" y="719597"/>
            <a:ext cx="529266" cy="473880"/>
          </a:xfrm>
          <a:prstGeom prst="rect">
            <a:avLst/>
          </a:prstGeom>
        </p:spPr>
      </p:pic>
    </p:spTree>
    <p:extLst>
      <p:ext uri="{BB962C8B-B14F-4D97-AF65-F5344CB8AC3E}">
        <p14:creationId xmlns:p14="http://schemas.microsoft.com/office/powerpoint/2010/main" val="3266221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624" y="576952"/>
            <a:ext cx="7231427" cy="5722820"/>
          </a:xfrm>
          <a:prstGeom prst="rect">
            <a:avLst/>
          </a:prstGeom>
        </p:spPr>
      </p:pic>
      <p:sp>
        <p:nvSpPr>
          <p:cNvPr id="5" name="Rectangle 4"/>
          <p:cNvSpPr/>
          <p:nvPr/>
        </p:nvSpPr>
        <p:spPr bwMode="auto">
          <a:xfrm>
            <a:off x="88" y="537"/>
            <a:ext cx="4228388"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69326" y="290003"/>
            <a:ext cx="3735048"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78">
              <a:defRPr/>
            </a:pPr>
            <a:r>
              <a:rPr lang="en-NZ" sz="4705" spc="-100">
                <a:gradFill>
                  <a:gsLst>
                    <a:gs pos="2917">
                      <a:srgbClr val="FFFFFF"/>
                    </a:gs>
                    <a:gs pos="30000">
                      <a:srgbClr val="FFFFFF"/>
                    </a:gs>
                  </a:gsLst>
                  <a:lin ang="5400000" scaled="0"/>
                </a:gradFill>
                <a:latin typeface="Segoe UI Light"/>
              </a:rPr>
              <a:t>Logic Apps</a:t>
            </a:r>
            <a:br>
              <a:rPr lang="en-NZ" sz="4705" spc="-100">
                <a:gradFill>
                  <a:gsLst>
                    <a:gs pos="2917">
                      <a:srgbClr val="FFFFFF"/>
                    </a:gs>
                    <a:gs pos="30000">
                      <a:srgbClr val="FFFFFF"/>
                    </a:gs>
                  </a:gsLst>
                  <a:lin ang="5400000" scaled="0"/>
                </a:gradFill>
                <a:latin typeface="Segoe UI Light"/>
              </a:rPr>
            </a:br>
            <a:r>
              <a:rPr lang="en-NZ" sz="4705" spc="-100">
                <a:gradFill>
                  <a:gsLst>
                    <a:gs pos="2917">
                      <a:srgbClr val="FFFFFF"/>
                    </a:gs>
                    <a:gs pos="30000">
                      <a:srgbClr val="FFFFFF"/>
                    </a:gs>
                  </a:gsLst>
                  <a:lin ang="5400000" scaled="0"/>
                </a:gradFill>
                <a:latin typeface="Segoe UI Light"/>
              </a:rPr>
              <a:t>Workflow Designer</a:t>
            </a:r>
          </a:p>
        </p:txBody>
      </p:sp>
      <p:sp>
        <p:nvSpPr>
          <p:cNvPr id="8" name="Text Placeholder 2"/>
          <p:cNvSpPr txBox="1">
            <a:spLocks/>
          </p:cNvSpPr>
          <p:nvPr/>
        </p:nvSpPr>
        <p:spPr>
          <a:xfrm>
            <a:off x="262209" y="2358286"/>
            <a:ext cx="3219257"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14378">
              <a:spcBef>
                <a:spcPts val="0"/>
              </a:spcBef>
              <a:spcAft>
                <a:spcPts val="1765"/>
              </a:spcAft>
              <a:buNone/>
              <a:defRPr/>
            </a:pPr>
            <a:r>
              <a:rPr lang="en-US" sz="2157">
                <a:gradFill>
                  <a:gsLst>
                    <a:gs pos="2917">
                      <a:srgbClr val="FFFFFF"/>
                    </a:gs>
                    <a:gs pos="30000">
                      <a:srgbClr val="FFFFFF"/>
                    </a:gs>
                  </a:gsLst>
                  <a:lin ang="5400000" scaled="0"/>
                </a:gradFill>
                <a:latin typeface="Segoe UI Semilight"/>
              </a:rPr>
              <a:t>Workflow in the cloud</a:t>
            </a:r>
          </a:p>
          <a:p>
            <a:pPr marL="0" lvl="1" indent="0" defTabSz="914378">
              <a:spcBef>
                <a:spcPts val="0"/>
              </a:spcBef>
              <a:spcAft>
                <a:spcPts val="1765"/>
              </a:spcAft>
              <a:buNone/>
              <a:defRPr/>
            </a:pPr>
            <a:r>
              <a:rPr lang="en-US" sz="2157">
                <a:gradFill>
                  <a:gsLst>
                    <a:gs pos="2917">
                      <a:srgbClr val="FFFFFF"/>
                    </a:gs>
                    <a:gs pos="30000">
                      <a:srgbClr val="FFFFFF"/>
                    </a:gs>
                  </a:gsLst>
                  <a:lin ang="5400000" scaled="0"/>
                </a:gradFill>
                <a:latin typeface="Segoe UI Semilight"/>
              </a:rPr>
              <a:t>Powerful control flow</a:t>
            </a:r>
          </a:p>
          <a:p>
            <a:pPr marL="0" lvl="1" indent="0" defTabSz="914378">
              <a:spcBef>
                <a:spcPts val="0"/>
              </a:spcBef>
              <a:spcAft>
                <a:spcPts val="1765"/>
              </a:spcAft>
              <a:buNone/>
              <a:defRPr/>
            </a:pPr>
            <a:r>
              <a:rPr lang="en-US" sz="2157">
                <a:gradFill>
                  <a:gsLst>
                    <a:gs pos="2917">
                      <a:srgbClr val="FFFFFF"/>
                    </a:gs>
                    <a:gs pos="30000">
                      <a:srgbClr val="FFFFFF"/>
                    </a:gs>
                  </a:gsLst>
                  <a:lin ang="5400000" scaled="0"/>
                </a:gradFill>
                <a:latin typeface="Segoe UI Semilight"/>
              </a:rPr>
              <a:t>Connect disparate applications</a:t>
            </a:r>
          </a:p>
          <a:p>
            <a:pPr marL="0" lvl="1" indent="0" defTabSz="914378">
              <a:spcBef>
                <a:spcPts val="0"/>
              </a:spcBef>
              <a:spcAft>
                <a:spcPts val="1765"/>
              </a:spcAft>
              <a:buNone/>
              <a:defRPr/>
            </a:pPr>
            <a:r>
              <a:rPr lang="en-US" sz="2157">
                <a:gradFill>
                  <a:gsLst>
                    <a:gs pos="2917">
                      <a:srgbClr val="FFFFFF"/>
                    </a:gs>
                    <a:gs pos="30000">
                      <a:srgbClr val="FFFFFF"/>
                    </a:gs>
                  </a:gsLst>
                  <a:lin ang="5400000" scaled="0"/>
                </a:gradFill>
                <a:latin typeface="Segoe UI Semilight"/>
              </a:rPr>
              <a:t>No code designer for </a:t>
            </a:r>
            <a:br>
              <a:rPr lang="en-US" sz="2157">
                <a:gradFill>
                  <a:gsLst>
                    <a:gs pos="2917">
                      <a:srgbClr val="FFFFFF"/>
                    </a:gs>
                    <a:gs pos="30000">
                      <a:srgbClr val="FFFFFF"/>
                    </a:gs>
                  </a:gsLst>
                  <a:lin ang="5400000" scaled="0"/>
                </a:gradFill>
                <a:latin typeface="Segoe UI Semilight"/>
              </a:rPr>
            </a:br>
            <a:r>
              <a:rPr lang="en-US" sz="2157">
                <a:gradFill>
                  <a:gsLst>
                    <a:gs pos="2917">
                      <a:srgbClr val="FFFFFF"/>
                    </a:gs>
                    <a:gs pos="30000">
                      <a:srgbClr val="FFFFFF"/>
                    </a:gs>
                  </a:gsLst>
                  <a:lin ang="5400000" scaled="0"/>
                </a:gradFill>
                <a:latin typeface="Segoe UI Semilight"/>
              </a:rPr>
              <a:t>rapid creation</a:t>
            </a:r>
          </a:p>
          <a:p>
            <a:pPr marL="0" lvl="1" indent="0" defTabSz="914378">
              <a:spcBef>
                <a:spcPts val="0"/>
              </a:spcBef>
              <a:spcAft>
                <a:spcPts val="1765"/>
              </a:spcAft>
              <a:buNone/>
              <a:defRPr/>
            </a:pPr>
            <a:r>
              <a:rPr lang="en-US" sz="2157">
                <a:gradFill>
                  <a:gsLst>
                    <a:gs pos="2917">
                      <a:srgbClr val="FFFFFF"/>
                    </a:gs>
                    <a:gs pos="30000">
                      <a:srgbClr val="FFFFFF"/>
                    </a:gs>
                  </a:gsLst>
                  <a:lin ang="5400000" scaled="0"/>
                </a:gradFill>
                <a:latin typeface="Segoe UI Semilight"/>
              </a:rPr>
              <a:t>Also works within Visual Studio for added CI/CD</a:t>
            </a:r>
          </a:p>
        </p:txBody>
      </p:sp>
    </p:spTree>
    <p:extLst>
      <p:ext uri="{BB962C8B-B14F-4D97-AF65-F5344CB8AC3E}">
        <p14:creationId xmlns:p14="http://schemas.microsoft.com/office/powerpoint/2010/main" val="3826109755"/>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Logic Apps Demo</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284719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457281" y="2422600"/>
            <a:ext cx="5613839" cy="284697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228606" indent="-228606" defTabSz="914411">
              <a:spcAft>
                <a:spcPts val="1200"/>
              </a:spcAft>
              <a:buFont typeface="Arial" panose="020B0604020202020204" pitchFamily="34" charset="0"/>
              <a:buChar char="•"/>
            </a:pPr>
            <a:r>
              <a:rPr lang="en-US" sz="2000" kern="0">
                <a:gradFill>
                  <a:gsLst>
                    <a:gs pos="1250">
                      <a:srgbClr val="353535"/>
                    </a:gs>
                    <a:gs pos="100000">
                      <a:srgbClr val="353535"/>
                    </a:gs>
                  </a:gsLst>
                  <a:lin ang="5400000" scaled="0"/>
                </a:gradFill>
                <a:latin typeface="Segoe UI Semilight"/>
                <a:ea typeface="Times New Roman" panose="02020603050405020304" pitchFamily="18" charset="0"/>
              </a:rPr>
              <a:t>Consumption and provisioned options</a:t>
            </a:r>
          </a:p>
          <a:p>
            <a:pPr marL="228606" indent="-228606" defTabSz="914411">
              <a:spcAft>
                <a:spcPts val="1200"/>
              </a:spcAft>
              <a:buFont typeface="Arial" panose="020B0604020202020204" pitchFamily="34" charset="0"/>
              <a:buChar char="•"/>
            </a:pPr>
            <a:r>
              <a:rPr lang="en-US" sz="2000" kern="0">
                <a:gradFill>
                  <a:gsLst>
                    <a:gs pos="1250">
                      <a:srgbClr val="353535"/>
                    </a:gs>
                    <a:gs pos="100000">
                      <a:srgbClr val="353535"/>
                    </a:gs>
                  </a:gsLst>
                  <a:lin ang="5400000" scaled="0"/>
                </a:gradFill>
                <a:latin typeface="Segoe UI Semilight"/>
                <a:ea typeface="Times New Roman" panose="02020603050405020304" pitchFamily="18" charset="0"/>
              </a:rPr>
              <a:t>Local development and advanced </a:t>
            </a:r>
            <a:br>
              <a:rPr lang="en-US" sz="2000" kern="0">
                <a:gradFill>
                  <a:gsLst>
                    <a:gs pos="1250">
                      <a:srgbClr val="353535"/>
                    </a:gs>
                    <a:gs pos="100000">
                      <a:srgbClr val="353535"/>
                    </a:gs>
                  </a:gsLst>
                  <a:lin ang="5400000" scaled="0"/>
                </a:gradFill>
                <a:latin typeface="Segoe UI Semilight"/>
                <a:ea typeface="Times New Roman" panose="02020603050405020304" pitchFamily="18" charset="0"/>
              </a:rPr>
            </a:br>
            <a:r>
              <a:rPr lang="en-US" sz="2000" kern="0">
                <a:gradFill>
                  <a:gsLst>
                    <a:gs pos="1250">
                      <a:srgbClr val="353535"/>
                    </a:gs>
                    <a:gs pos="100000">
                      <a:srgbClr val="353535"/>
                    </a:gs>
                  </a:gsLst>
                  <a:lin ang="5400000" scaled="0"/>
                </a:gradFill>
                <a:latin typeface="Segoe UI Semilight"/>
                <a:ea typeface="Times New Roman" panose="02020603050405020304" pitchFamily="18" charset="0"/>
              </a:rPr>
              <a:t>DevOps with detailed monitoring</a:t>
            </a:r>
          </a:p>
          <a:p>
            <a:pPr marL="228606" indent="-228606" defTabSz="914411">
              <a:spcAft>
                <a:spcPts val="1200"/>
              </a:spcAft>
              <a:buFont typeface="Arial" panose="020B0604020202020204" pitchFamily="34" charset="0"/>
              <a:buChar char="•"/>
            </a:pPr>
            <a:r>
              <a:rPr lang="en-US" sz="2000" kern="0">
                <a:gradFill>
                  <a:gsLst>
                    <a:gs pos="1250">
                      <a:srgbClr val="353535"/>
                    </a:gs>
                    <a:gs pos="100000">
                      <a:srgbClr val="353535"/>
                    </a:gs>
                  </a:gsLst>
                  <a:lin ang="5400000" scaled="0"/>
                </a:gradFill>
                <a:latin typeface="Segoe UI Semilight"/>
                <a:ea typeface="Times New Roman" panose="02020603050405020304" pitchFamily="18" charset="0"/>
              </a:rPr>
              <a:t>Bindings to first and third-party services</a:t>
            </a:r>
          </a:p>
          <a:p>
            <a:pPr marL="228606" indent="-228606" defTabSz="914411">
              <a:spcAft>
                <a:spcPts val="1200"/>
              </a:spcAft>
              <a:buFont typeface="Arial" panose="020B0604020202020204" pitchFamily="34" charset="0"/>
              <a:buChar char="•"/>
            </a:pPr>
            <a:r>
              <a:rPr lang="en-US" sz="2000" kern="0">
                <a:gradFill>
                  <a:gsLst>
                    <a:gs pos="1250">
                      <a:srgbClr val="353535"/>
                    </a:gs>
                    <a:gs pos="100000">
                      <a:srgbClr val="353535"/>
                    </a:gs>
                  </a:gsLst>
                  <a:lin ang="5400000" scaled="0"/>
                </a:gradFill>
                <a:latin typeface="Segoe UI Semilight"/>
                <a:ea typeface="Times New Roman" panose="02020603050405020304" pitchFamily="18" charset="0"/>
              </a:rPr>
              <a:t>Open source runtime</a:t>
            </a:r>
          </a:p>
        </p:txBody>
      </p:sp>
      <p:sp>
        <p:nvSpPr>
          <p:cNvPr id="15" name="Rectangle 14"/>
          <p:cNvSpPr/>
          <p:nvPr/>
        </p:nvSpPr>
        <p:spPr bwMode="auto">
          <a:xfrm>
            <a:off x="6120882" y="2422600"/>
            <a:ext cx="5624907" cy="284697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228606" indent="-228606" defTabSz="914411">
              <a:spcAft>
                <a:spcPts val="1200"/>
              </a:spcAft>
              <a:buFont typeface="Arial" panose="020B0604020202020204" pitchFamily="34" charset="0"/>
              <a:buChar char="•"/>
            </a:pPr>
            <a:r>
              <a:rPr lang="en-US" sz="2000" kern="0">
                <a:gradFill>
                  <a:gsLst>
                    <a:gs pos="1250">
                      <a:srgbClr val="353535"/>
                    </a:gs>
                    <a:gs pos="100000">
                      <a:srgbClr val="353535"/>
                    </a:gs>
                  </a:gsLst>
                  <a:lin ang="5400000" scaled="0"/>
                </a:gradFill>
                <a:latin typeface="Segoe UI Semilight"/>
                <a:ea typeface="Times New Roman" panose="02020603050405020304" pitchFamily="18" charset="0"/>
              </a:rPr>
              <a:t>Rich portal visual designer </a:t>
            </a:r>
            <a:br>
              <a:rPr lang="en-US" sz="2000" kern="0">
                <a:gradFill>
                  <a:gsLst>
                    <a:gs pos="1250">
                      <a:srgbClr val="353535"/>
                    </a:gs>
                    <a:gs pos="100000">
                      <a:srgbClr val="353535"/>
                    </a:gs>
                  </a:gsLst>
                  <a:lin ang="5400000" scaled="0"/>
                </a:gradFill>
                <a:latin typeface="Segoe UI Semilight"/>
                <a:ea typeface="Times New Roman" panose="02020603050405020304" pitchFamily="18" charset="0"/>
              </a:rPr>
            </a:br>
            <a:r>
              <a:rPr lang="en-US" sz="2000" kern="0">
                <a:gradFill>
                  <a:gsLst>
                    <a:gs pos="1250">
                      <a:srgbClr val="353535"/>
                    </a:gs>
                    <a:gs pos="100000">
                      <a:srgbClr val="353535"/>
                    </a:gs>
                  </a:gsLst>
                  <a:lin ang="5400000" scaled="0"/>
                </a:gradFill>
                <a:latin typeface="Segoe UI Semilight"/>
                <a:ea typeface="Times New Roman" panose="02020603050405020304" pitchFamily="18" charset="0"/>
              </a:rPr>
              <a:t>and Visual Studio integration</a:t>
            </a:r>
          </a:p>
          <a:p>
            <a:pPr marL="228606" indent="-228606" defTabSz="914411">
              <a:spcAft>
                <a:spcPts val="1200"/>
              </a:spcAft>
              <a:buFont typeface="Arial" panose="020B0604020202020204" pitchFamily="34" charset="0"/>
              <a:buChar char="•"/>
            </a:pPr>
            <a:r>
              <a:rPr lang="en-US" sz="2000" kern="0">
                <a:gradFill>
                  <a:gsLst>
                    <a:gs pos="1250">
                      <a:srgbClr val="353535"/>
                    </a:gs>
                    <a:gs pos="100000">
                      <a:srgbClr val="353535"/>
                    </a:gs>
                  </a:gsLst>
                  <a:lin ang="5400000" scaled="0"/>
                </a:gradFill>
                <a:latin typeface="Segoe UI Semilight"/>
                <a:ea typeface="Times New Roman" panose="02020603050405020304" pitchFamily="18" charset="0"/>
              </a:rPr>
              <a:t>Switch statements and loops</a:t>
            </a:r>
          </a:p>
          <a:p>
            <a:pPr marL="228606" indent="-228606" defTabSz="914411">
              <a:spcAft>
                <a:spcPts val="1200"/>
              </a:spcAft>
              <a:buFont typeface="Arial" panose="020B0604020202020204" pitchFamily="34" charset="0"/>
              <a:buChar char="•"/>
            </a:pPr>
            <a:r>
              <a:rPr lang="en-US" sz="2000" kern="0">
                <a:gradFill>
                  <a:gsLst>
                    <a:gs pos="1250">
                      <a:srgbClr val="353535"/>
                    </a:gs>
                    <a:gs pos="100000">
                      <a:srgbClr val="353535"/>
                    </a:gs>
                  </a:gsLst>
                  <a:lin ang="5400000" scaled="0"/>
                </a:gradFill>
                <a:latin typeface="Segoe UI Semilight"/>
                <a:ea typeface="Times New Roman" panose="02020603050405020304" pitchFamily="18" charset="0"/>
              </a:rPr>
              <a:t>120+ connectors to SaaS and PaaS, </a:t>
            </a:r>
            <a:br>
              <a:rPr lang="en-US" sz="2000" kern="0">
                <a:gradFill>
                  <a:gsLst>
                    <a:gs pos="1250">
                      <a:srgbClr val="353535"/>
                    </a:gs>
                    <a:gs pos="100000">
                      <a:srgbClr val="353535"/>
                    </a:gs>
                  </a:gsLst>
                  <a:lin ang="5400000" scaled="0"/>
                </a:gradFill>
                <a:latin typeface="Segoe UI Semilight"/>
                <a:ea typeface="Times New Roman" panose="02020603050405020304" pitchFamily="18" charset="0"/>
              </a:rPr>
            </a:br>
            <a:r>
              <a:rPr lang="en-US" sz="2000" kern="0">
                <a:gradFill>
                  <a:gsLst>
                    <a:gs pos="1250">
                      <a:srgbClr val="353535"/>
                    </a:gs>
                    <a:gs pos="100000">
                      <a:srgbClr val="353535"/>
                    </a:gs>
                  </a:gsLst>
                  <a:lin ang="5400000" scaled="0"/>
                </a:gradFill>
                <a:latin typeface="Segoe UI Semilight"/>
                <a:ea typeface="Times New Roman" panose="02020603050405020304" pitchFamily="18" charset="0"/>
              </a:rPr>
              <a:t>with custom connector support</a:t>
            </a:r>
          </a:p>
          <a:p>
            <a:pPr marL="228606" indent="-228606" defTabSz="914411">
              <a:spcAft>
                <a:spcPts val="1200"/>
              </a:spcAft>
              <a:buFont typeface="Arial" panose="020B0604020202020204" pitchFamily="34" charset="0"/>
              <a:buChar char="•"/>
            </a:pPr>
            <a:r>
              <a:rPr lang="en-US" sz="2000" kern="0">
                <a:gradFill>
                  <a:gsLst>
                    <a:gs pos="1250">
                      <a:srgbClr val="353535"/>
                    </a:gs>
                    <a:gs pos="100000">
                      <a:srgbClr val="353535"/>
                    </a:gs>
                  </a:gsLst>
                  <a:lin ang="5400000" scaled="0"/>
                </a:gradFill>
                <a:latin typeface="Segoe UI Semilight"/>
                <a:ea typeface="Times New Roman" panose="02020603050405020304" pitchFamily="18" charset="0"/>
              </a:rPr>
              <a:t>ARM template-based for easy reuse </a:t>
            </a:r>
          </a:p>
          <a:p>
            <a:pPr marL="228606" indent="-228606" defTabSz="914411">
              <a:spcAft>
                <a:spcPts val="1200"/>
              </a:spcAft>
              <a:buFont typeface="Arial" panose="020B0604020202020204" pitchFamily="34" charset="0"/>
              <a:buChar char="•"/>
            </a:pPr>
            <a:endParaRPr lang="en-US" sz="2000" kern="0">
              <a:gradFill>
                <a:gsLst>
                  <a:gs pos="1250">
                    <a:srgbClr val="353535"/>
                  </a:gs>
                  <a:gs pos="100000">
                    <a:srgbClr val="353535"/>
                  </a:gs>
                </a:gsLst>
                <a:lin ang="5400000" scaled="0"/>
              </a:gradFill>
              <a:latin typeface="Segoe UI Semilight"/>
              <a:ea typeface="Times New Roman" panose="02020603050405020304" pitchFamily="18" charset="0"/>
            </a:endParaRPr>
          </a:p>
        </p:txBody>
      </p:sp>
      <p:sp>
        <p:nvSpPr>
          <p:cNvPr id="37" name="Rectangle 36"/>
          <p:cNvSpPr/>
          <p:nvPr/>
        </p:nvSpPr>
        <p:spPr bwMode="auto">
          <a:xfrm>
            <a:off x="87" y="48"/>
            <a:ext cx="12191827" cy="21896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7718CF0C-B615-4A95-AEB4-F9CC65D0ACB3}"/>
              </a:ext>
            </a:extLst>
          </p:cNvPr>
          <p:cNvSpPr>
            <a:spLocks noGrp="1"/>
          </p:cNvSpPr>
          <p:nvPr>
            <p:ph type="title"/>
          </p:nvPr>
        </p:nvSpPr>
        <p:spPr/>
        <p:txBody>
          <a:bodyPr/>
          <a:lstStyle/>
          <a:p>
            <a:r>
              <a:rPr lang="en-US"/>
              <a:t>Summary: build apps faster</a:t>
            </a:r>
          </a:p>
        </p:txBody>
      </p:sp>
      <p:grpSp>
        <p:nvGrpSpPr>
          <p:cNvPr id="35" name="Group 34"/>
          <p:cNvGrpSpPr/>
          <p:nvPr/>
        </p:nvGrpSpPr>
        <p:grpSpPr>
          <a:xfrm>
            <a:off x="457281" y="1828764"/>
            <a:ext cx="5613839" cy="593836"/>
            <a:chOff x="457201" y="1828741"/>
            <a:chExt cx="5613918" cy="593844"/>
          </a:xfrm>
        </p:grpSpPr>
        <p:sp>
          <p:nvSpPr>
            <p:cNvPr id="11" name="Rectangle 10"/>
            <p:cNvSpPr/>
            <p:nvPr/>
          </p:nvSpPr>
          <p:spPr bwMode="auto">
            <a:xfrm>
              <a:off x="457201" y="1828741"/>
              <a:ext cx="5613918" cy="593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7" tIns="146302" rIns="182878" bIns="146302" numCol="1" spcCol="0" rtlCol="0" fromWordArt="0" anchor="t" anchorCtr="0" forceAA="0" compatLnSpc="1">
              <a:prstTxWarp prst="textNoShape">
                <a:avLst/>
              </a:prstTxWarp>
              <a:noAutofit/>
            </a:bodyPr>
            <a:lstStyle/>
            <a:p>
              <a:pPr defTabSz="932494" fontAlgn="base">
                <a:lnSpc>
                  <a:spcPct val="90000"/>
                </a:lnSpc>
                <a:spcBef>
                  <a:spcPct val="0"/>
                </a:spcBef>
                <a:spcAft>
                  <a:spcPct val="0"/>
                </a:spcAft>
              </a:pPr>
              <a:r>
                <a:rPr lang="en-US" sz="2400" b="1" kern="0">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grpSp>
          <p:nvGrpSpPr>
            <p:cNvPr id="16" name="Group 15"/>
            <p:cNvGrpSpPr/>
            <p:nvPr/>
          </p:nvGrpSpPr>
          <p:grpSpPr>
            <a:xfrm>
              <a:off x="629391" y="1922136"/>
              <a:ext cx="609622" cy="407055"/>
              <a:chOff x="6795675" y="2984792"/>
              <a:chExt cx="651897" cy="435283"/>
            </a:xfrm>
            <a:solidFill>
              <a:schemeClr val="bg1"/>
            </a:solidFill>
          </p:grpSpPr>
          <p:sp>
            <p:nvSpPr>
              <p:cNvPr id="1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28" tIns="44813" rIns="89628" bIns="44813" numCol="1" anchor="t" anchorCtr="0" compatLnSpc="1">
                <a:prstTxWarp prst="textNoShape">
                  <a:avLst/>
                </a:prstTxWarp>
              </a:bodyPr>
              <a:lstStyle/>
              <a:p>
                <a:pPr defTabSz="914161">
                  <a:defRPr/>
                </a:pPr>
                <a:endParaRPr lang="en-US" sz="1765" kern="0">
                  <a:gradFill>
                    <a:gsLst>
                      <a:gs pos="0">
                        <a:srgbClr val="505050"/>
                      </a:gs>
                      <a:gs pos="100000">
                        <a:srgbClr val="505050"/>
                      </a:gs>
                    </a:gsLst>
                    <a:lin ang="5400000" scaled="0"/>
                  </a:gradFill>
                  <a:latin typeface="Segoe UI"/>
                </a:endParaRPr>
              </a:p>
            </p:txBody>
          </p:sp>
          <p:grpSp>
            <p:nvGrpSpPr>
              <p:cNvPr id="18" name="Group 17"/>
              <p:cNvGrpSpPr/>
              <p:nvPr/>
            </p:nvGrpSpPr>
            <p:grpSpPr>
              <a:xfrm>
                <a:off x="6795675" y="3059346"/>
                <a:ext cx="141873" cy="271583"/>
                <a:chOff x="3016688" y="2176623"/>
                <a:chExt cx="166688" cy="319087"/>
              </a:xfrm>
              <a:grpFill/>
            </p:grpSpPr>
            <p:cxnSp>
              <p:nvCxnSpPr>
                <p:cNvPr id="22" name="Straight Connector 21"/>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flipH="1">
                <a:off x="7305699" y="3059346"/>
                <a:ext cx="141873" cy="271583"/>
                <a:chOff x="3016688" y="2176623"/>
                <a:chExt cx="166688" cy="319087"/>
              </a:xfrm>
              <a:grpFill/>
            </p:grpSpPr>
            <p:cxnSp>
              <p:nvCxnSpPr>
                <p:cNvPr id="20" name="Straight Connector 19"/>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36" name="Group 35"/>
          <p:cNvGrpSpPr/>
          <p:nvPr/>
        </p:nvGrpSpPr>
        <p:grpSpPr>
          <a:xfrm>
            <a:off x="6120882" y="1828764"/>
            <a:ext cx="5624907" cy="593836"/>
            <a:chOff x="6120882" y="1828741"/>
            <a:chExt cx="5624987" cy="593844"/>
          </a:xfrm>
        </p:grpSpPr>
        <p:sp>
          <p:nvSpPr>
            <p:cNvPr id="14" name="Rectangle 13"/>
            <p:cNvSpPr/>
            <p:nvPr/>
          </p:nvSpPr>
          <p:spPr bwMode="auto">
            <a:xfrm>
              <a:off x="6120882" y="1828741"/>
              <a:ext cx="5624987" cy="593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7" tIns="146302" rIns="182878" bIns="146302" numCol="1" spcCol="0" rtlCol="0" fromWordArt="0" anchor="t" anchorCtr="0" forceAA="0" compatLnSpc="1">
              <a:prstTxWarp prst="textNoShape">
                <a:avLst/>
              </a:prstTxWarp>
              <a:noAutofit/>
            </a:bodyPr>
            <a:lstStyle/>
            <a:p>
              <a:pPr defTabSz="932494" fontAlgn="base">
                <a:lnSpc>
                  <a:spcPct val="90000"/>
                </a:lnSpc>
                <a:spcBef>
                  <a:spcPct val="0"/>
                </a:spcBef>
                <a:spcAft>
                  <a:spcPct val="0"/>
                </a:spcAft>
              </a:pPr>
              <a:r>
                <a:rPr lang="en-US" sz="2400" b="1" kern="0">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grpSp>
          <p:nvGrpSpPr>
            <p:cNvPr id="24" name="Group 23"/>
            <p:cNvGrpSpPr/>
            <p:nvPr/>
          </p:nvGrpSpPr>
          <p:grpSpPr>
            <a:xfrm>
              <a:off x="6254378" y="1962229"/>
              <a:ext cx="609622" cy="333838"/>
              <a:chOff x="7712710" y="2866532"/>
              <a:chExt cx="900970" cy="493385"/>
            </a:xfrm>
          </p:grpSpPr>
          <p:sp>
            <p:nvSpPr>
              <p:cNvPr id="25" name="Rectangle 24"/>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Left Brace 27"/>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61">
                  <a:defRPr/>
                </a:pPr>
                <a:endParaRPr lang="en-US" sz="1765" kern="0">
                  <a:solidFill>
                    <a:srgbClr val="505050"/>
                  </a:solidFill>
                  <a:latin typeface="Segoe UI"/>
                </a:endParaRPr>
              </a:p>
            </p:txBody>
          </p:sp>
          <p:sp>
            <p:nvSpPr>
              <p:cNvPr id="29" name="Left Brace 28"/>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61">
                  <a:defRPr/>
                </a:pPr>
                <a:endParaRPr lang="en-US" sz="1765" kern="0">
                  <a:solidFill>
                    <a:srgbClr val="505050"/>
                  </a:solidFill>
                  <a:latin typeface="Segoe UI"/>
                </a:endParaRPr>
              </a:p>
            </p:txBody>
          </p:sp>
          <p:sp>
            <p:nvSpPr>
              <p:cNvPr id="30" name="Left Brace 29"/>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61">
                  <a:defRPr/>
                </a:pPr>
                <a:endParaRPr lang="en-US" sz="1765" kern="0">
                  <a:solidFill>
                    <a:srgbClr val="505050"/>
                  </a:solidFill>
                  <a:latin typeface="Segoe UI"/>
                </a:endParaRPr>
              </a:p>
            </p:txBody>
          </p:sp>
        </p:grpSp>
      </p:grpSp>
    </p:spTree>
    <p:extLst>
      <p:ext uri="{BB962C8B-B14F-4D97-AF65-F5344CB8AC3E}">
        <p14:creationId xmlns:p14="http://schemas.microsoft.com/office/powerpoint/2010/main" val="714018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1000" fill="hold"/>
                                        <p:tgtEl>
                                          <p:spTgt spid="35"/>
                                        </p:tgtEl>
                                        <p:attrNameLst>
                                          <p:attrName>ppt_x</p:attrName>
                                          <p:attrName>ppt_y</p:attrName>
                                        </p:attrNameLst>
                                      </p:cBhvr>
                                      <p:rCtr x="0" y="-2315"/>
                                    </p:animMotion>
                                  </p:childTnLst>
                                </p:cTn>
                              </p:par>
                            </p:childTnLst>
                          </p:cTn>
                        </p:par>
                        <p:par>
                          <p:cTn id="10" fill="hold">
                            <p:stCondLst>
                              <p:cond delay="1000"/>
                            </p:stCondLst>
                            <p:childTnLst>
                              <p:par>
                                <p:cTn id="11" presetID="2" presetClass="entr" presetSubtype="1" decel="10000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750" fill="hold"/>
                                        <p:tgtEl>
                                          <p:spTgt spid="12"/>
                                        </p:tgtEl>
                                        <p:attrNameLst>
                                          <p:attrName>ppt_x</p:attrName>
                                        </p:attrNameLst>
                                      </p:cBhvr>
                                      <p:tavLst>
                                        <p:tav tm="0">
                                          <p:val>
                                            <p:strVal val="#ppt_x"/>
                                          </p:val>
                                        </p:tav>
                                        <p:tav tm="100000">
                                          <p:val>
                                            <p:strVal val="#ppt_x"/>
                                          </p:val>
                                        </p:tav>
                                      </p:tavLst>
                                    </p:anim>
                                    <p:anim calcmode="lin" valueType="num">
                                      <p:cBhvr additive="base">
                                        <p:cTn id="14" dur="750" fill="hold"/>
                                        <p:tgtEl>
                                          <p:spTgt spid="12"/>
                                        </p:tgtEl>
                                        <p:attrNameLst>
                                          <p:attrName>ppt_y</p:attrName>
                                        </p:attrNameLst>
                                      </p:cBhvr>
                                      <p:tavLst>
                                        <p:tav tm="0">
                                          <p:val>
                                            <p:strVal val="0-#ppt_h/2"/>
                                          </p:val>
                                        </p:tav>
                                        <p:tav tm="100000">
                                          <p:val>
                                            <p:strVal val="#ppt_y"/>
                                          </p:val>
                                        </p:tav>
                                      </p:tavLst>
                                    </p:anim>
                                  </p:childTnLst>
                                </p:cTn>
                              </p:par>
                              <p:par>
                                <p:cTn id="15" presetID="10" presetClass="entr" presetSubtype="0" fill="hold" nodeType="withEffect">
                                  <p:stCondLst>
                                    <p:cond delay="5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42" presetClass="path" presetSubtype="0" decel="100000" fill="hold" nodeType="withEffect">
                                  <p:stCondLst>
                                    <p:cond delay="0"/>
                                  </p:stCondLst>
                                  <p:childTnLst>
                                    <p:animMotion origin="layout" path="M 2.25428E-6 0.04607 L 2.25428E-6 2.41943E-6 " pathEditMode="relative" rAng="0" ptsTypes="AA">
                                      <p:cBhvr>
                                        <p:cTn id="19" dur="1000" fill="hold"/>
                                        <p:tgtEl>
                                          <p:spTgt spid="36"/>
                                        </p:tgtEl>
                                        <p:attrNameLst>
                                          <p:attrName>ppt_x</p:attrName>
                                          <p:attrName>ppt_y</p:attrName>
                                        </p:attrNameLst>
                                      </p:cBhvr>
                                      <p:rCtr x="0" y="-2315"/>
                                    </p:animMotion>
                                  </p:childTnLst>
                                </p:cTn>
                              </p:par>
                            </p:childTnLst>
                          </p:cTn>
                        </p:par>
                        <p:par>
                          <p:cTn id="20" fill="hold">
                            <p:stCondLst>
                              <p:cond delay="2000"/>
                            </p:stCondLst>
                            <p:childTnLst>
                              <p:par>
                                <p:cTn id="21" presetID="2" presetClass="entr" presetSubtype="1" decel="10000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750" fill="hold"/>
                                        <p:tgtEl>
                                          <p:spTgt spid="15"/>
                                        </p:tgtEl>
                                        <p:attrNameLst>
                                          <p:attrName>ppt_x</p:attrName>
                                        </p:attrNameLst>
                                      </p:cBhvr>
                                      <p:tavLst>
                                        <p:tav tm="0">
                                          <p:val>
                                            <p:strVal val="#ppt_x"/>
                                          </p:val>
                                        </p:tav>
                                        <p:tav tm="100000">
                                          <p:val>
                                            <p:strVal val="#ppt_x"/>
                                          </p:val>
                                        </p:tav>
                                      </p:tavLst>
                                    </p:anim>
                                    <p:anim calcmode="lin" valueType="num">
                                      <p:cBhvr additive="base">
                                        <p:cTn id="24" dur="75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979168"/>
            <a:ext cx="11655840" cy="899665"/>
          </a:xfrm>
        </p:spPr>
        <p:txBody>
          <a:bodyPr/>
          <a:lstStyle/>
          <a:p>
            <a:r>
              <a:rPr lang="en-US" sz="13800">
                <a:solidFill>
                  <a:srgbClr val="0078D7"/>
                </a:solidFill>
              </a:rPr>
              <a:t>Questions?</a:t>
            </a:r>
          </a:p>
        </p:txBody>
      </p:sp>
    </p:spTree>
    <p:extLst>
      <p:ext uri="{BB962C8B-B14F-4D97-AF65-F5344CB8AC3E}">
        <p14:creationId xmlns:p14="http://schemas.microsoft.com/office/powerpoint/2010/main" val="17821996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083" y="4050581"/>
            <a:ext cx="2666638" cy="1015607"/>
          </a:xfrm>
          <a:prstGeom prst="rect">
            <a:avLst/>
          </a:prstGeom>
          <a:noFill/>
        </p:spPr>
        <p:txBody>
          <a:bodyPr wrap="square" lIns="91426" tIns="146282" rIns="182851" bIns="146282" rtlCol="0">
            <a:spAutoFit/>
          </a:bodyPr>
          <a:lstStyle/>
          <a:p>
            <a:pPr algn="ctr" defTabSz="1218950">
              <a:lnSpc>
                <a:spcPct val="90000"/>
              </a:lnSpc>
              <a:spcAft>
                <a:spcPts val="1200"/>
              </a:spcAft>
              <a:defRPr/>
            </a:pPr>
            <a:r>
              <a:rPr lang="en-US" sz="2549" kern="0">
                <a:gradFill>
                  <a:gsLst>
                    <a:gs pos="1250">
                      <a:srgbClr val="353535"/>
                    </a:gs>
                    <a:gs pos="100000">
                      <a:srgbClr val="353535"/>
                    </a:gs>
                  </a:gsLst>
                  <a:lin ang="5400000" scaled="0"/>
                </a:gradFill>
                <a:latin typeface="Segoe UI Semilight"/>
                <a:cs typeface="Segoe UI"/>
              </a:rPr>
              <a:t>Focus on business logic</a:t>
            </a:r>
          </a:p>
        </p:txBody>
      </p:sp>
      <p:sp>
        <p:nvSpPr>
          <p:cNvPr id="61" name="TextBox 60"/>
          <p:cNvSpPr txBox="1"/>
          <p:nvPr/>
        </p:nvSpPr>
        <p:spPr>
          <a:xfrm>
            <a:off x="8421178" y="4050581"/>
            <a:ext cx="2455689" cy="1015607"/>
          </a:xfrm>
          <a:prstGeom prst="rect">
            <a:avLst/>
          </a:prstGeom>
          <a:noFill/>
        </p:spPr>
        <p:txBody>
          <a:bodyPr wrap="square" lIns="91426" tIns="146282" rIns="182851" bIns="146282" rtlCol="0">
            <a:spAutoFit/>
          </a:bodyPr>
          <a:lstStyle/>
          <a:p>
            <a:pPr algn="ctr" defTabSz="1218950">
              <a:lnSpc>
                <a:spcPct val="90000"/>
              </a:lnSpc>
              <a:spcAft>
                <a:spcPts val="1200"/>
              </a:spcAft>
              <a:defRPr/>
            </a:pPr>
            <a:r>
              <a:rPr lang="en-US" sz="2549" kern="0">
                <a:gradFill>
                  <a:gsLst>
                    <a:gs pos="1250">
                      <a:srgbClr val="353535"/>
                    </a:gs>
                    <a:gs pos="100000">
                      <a:srgbClr val="353535"/>
                    </a:gs>
                  </a:gsLst>
                  <a:lin ang="5400000" scaled="0"/>
                </a:gradFill>
                <a:latin typeface="Segoe UI Semilight"/>
                <a:cs typeface="Segoe UI"/>
              </a:rPr>
              <a:t>Faster time to market</a:t>
            </a:r>
          </a:p>
        </p:txBody>
      </p:sp>
      <p:sp>
        <p:nvSpPr>
          <p:cNvPr id="60" name="TextBox 59"/>
          <p:cNvSpPr txBox="1"/>
          <p:nvPr/>
        </p:nvSpPr>
        <p:spPr>
          <a:xfrm>
            <a:off x="1317093" y="4050581"/>
            <a:ext cx="2580533" cy="1015607"/>
          </a:xfrm>
          <a:prstGeom prst="rect">
            <a:avLst/>
          </a:prstGeom>
          <a:noFill/>
        </p:spPr>
        <p:txBody>
          <a:bodyPr wrap="square" lIns="91426" tIns="146282" rIns="182851" bIns="146282" rtlCol="0">
            <a:spAutoFit/>
          </a:bodyPr>
          <a:lstStyle/>
          <a:p>
            <a:pPr algn="ctr" defTabSz="1218950">
              <a:lnSpc>
                <a:spcPct val="90000"/>
              </a:lnSpc>
              <a:spcAft>
                <a:spcPts val="1200"/>
              </a:spcAft>
              <a:defRPr/>
            </a:pPr>
            <a:r>
              <a:rPr lang="en-US" sz="2549" kern="0">
                <a:gradFill>
                  <a:gsLst>
                    <a:gs pos="1250">
                      <a:srgbClr val="353535"/>
                    </a:gs>
                    <a:gs pos="100000">
                      <a:srgbClr val="353535"/>
                    </a:gs>
                  </a:gsLst>
                  <a:lin ang="5400000" scaled="0"/>
                </a:gradFill>
                <a:latin typeface="Segoe UI Semilight"/>
                <a:cs typeface="Segoe UI"/>
              </a:rPr>
              <a:t>Reduced DevOps</a:t>
            </a:r>
          </a:p>
        </p:txBody>
      </p:sp>
      <p:sp>
        <p:nvSpPr>
          <p:cNvPr id="3" name="Title 2"/>
          <p:cNvSpPr>
            <a:spLocks noGrp="1"/>
          </p:cNvSpPr>
          <p:nvPr>
            <p:ph type="title"/>
          </p:nvPr>
        </p:nvSpPr>
        <p:spPr/>
        <p:txBody>
          <a:bodyPr/>
          <a:lstStyle/>
          <a:p>
            <a:r>
              <a:rPr lang="en-US"/>
              <a:t>Benefits of </a:t>
            </a:r>
            <a:r>
              <a:rPr lang="en-US" err="1"/>
              <a:t>Serverless</a:t>
            </a:r>
            <a:br>
              <a:rPr lang="en-US"/>
            </a:br>
            <a:endParaRPr lang="en-US"/>
          </a:p>
        </p:txBody>
      </p:sp>
      <p:grpSp>
        <p:nvGrpSpPr>
          <p:cNvPr id="237" name="Group 236"/>
          <p:cNvGrpSpPr/>
          <p:nvPr/>
        </p:nvGrpSpPr>
        <p:grpSpPr>
          <a:xfrm>
            <a:off x="1764533" y="2303664"/>
            <a:ext cx="1685653" cy="1685653"/>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p:grpSpPr>
          <p:sp>
            <p:nvSpPr>
              <p:cNvPr id="6" name="Oval 5"/>
              <p:cNvSpPr>
                <a:spLocks noChangeArrowheads="1"/>
              </p:cNvSpPr>
              <p:nvPr/>
            </p:nvSpPr>
            <p:spPr bwMode="auto">
              <a:xfrm>
                <a:off x="31" y="8"/>
                <a:ext cx="89" cy="91"/>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11" name="Line 8"/>
              <p:cNvSpPr>
                <a:spLocks noChangeShapeType="1"/>
              </p:cNvSpPr>
              <p:nvPr/>
            </p:nvSpPr>
            <p:spPr bwMode="auto">
              <a:xfrm flipV="1">
                <a:off x="170" y="123"/>
                <a:ext cx="0" cy="32"/>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2" name="Line 10"/>
              <p:cNvSpPr>
                <a:spLocks noChangeShapeType="1"/>
              </p:cNvSpPr>
              <p:nvPr/>
            </p:nvSpPr>
            <p:spPr bwMode="auto">
              <a:xfrm flipH="1">
                <a:off x="130" y="155"/>
                <a:ext cx="68"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3" name="Line 11"/>
              <p:cNvSpPr>
                <a:spLocks noChangeShapeType="1"/>
              </p:cNvSpPr>
              <p:nvPr/>
            </p:nvSpPr>
            <p:spPr bwMode="auto">
              <a:xfrm flipH="1">
                <a:off x="238" y="82"/>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8" name="Line 12"/>
              <p:cNvSpPr>
                <a:spLocks noChangeShapeType="1"/>
              </p:cNvSpPr>
              <p:nvPr/>
            </p:nvSpPr>
            <p:spPr bwMode="auto">
              <a:xfrm flipH="1">
                <a:off x="238" y="110"/>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1" name="Line 13"/>
              <p:cNvSpPr>
                <a:spLocks noChangeShapeType="1"/>
              </p:cNvSpPr>
              <p:nvPr/>
            </p:nvSpPr>
            <p:spPr bwMode="auto">
              <a:xfrm>
                <a:off x="145" y="58"/>
                <a:ext cx="19" cy="37"/>
              </a:xfrm>
              <a:prstGeom prst="line">
                <a:avLst/>
              </a:prstGeom>
              <a:noFill/>
              <a:ln w="206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grpSp>
      </p:grpSp>
      <p:grpSp>
        <p:nvGrpSpPr>
          <p:cNvPr id="250" name="Group 249"/>
          <p:cNvGrpSpPr/>
          <p:nvPr/>
        </p:nvGrpSpPr>
        <p:grpSpPr>
          <a:xfrm>
            <a:off x="5316574" y="2303664"/>
            <a:ext cx="1685653" cy="1685653"/>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44" name="Line 20"/>
              <p:cNvSpPr>
                <a:spLocks noChangeShapeType="1"/>
              </p:cNvSpPr>
              <p:nvPr/>
            </p:nvSpPr>
            <p:spPr bwMode="auto">
              <a:xfrm>
                <a:off x="78" y="58"/>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45" name="Line 21"/>
              <p:cNvSpPr>
                <a:spLocks noChangeShapeType="1"/>
              </p:cNvSpPr>
              <p:nvPr/>
            </p:nvSpPr>
            <p:spPr bwMode="auto">
              <a:xfrm>
                <a:off x="78" y="105"/>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46" name="Line 22"/>
              <p:cNvSpPr>
                <a:spLocks noChangeShapeType="1"/>
              </p:cNvSpPr>
              <p:nvPr/>
            </p:nvSpPr>
            <p:spPr bwMode="auto">
              <a:xfrm>
                <a:off x="78" y="154"/>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47" name="Line 23"/>
              <p:cNvSpPr>
                <a:spLocks noChangeShapeType="1"/>
              </p:cNvSpPr>
              <p:nvPr/>
            </p:nvSpPr>
            <p:spPr bwMode="auto">
              <a:xfrm>
                <a:off x="44" y="58"/>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48" name="Line 24"/>
              <p:cNvSpPr>
                <a:spLocks noChangeShapeType="1"/>
              </p:cNvSpPr>
              <p:nvPr/>
            </p:nvSpPr>
            <p:spPr bwMode="auto">
              <a:xfrm>
                <a:off x="44" y="105"/>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49" name="Line 25"/>
              <p:cNvSpPr>
                <a:spLocks noChangeShapeType="1"/>
              </p:cNvSpPr>
              <p:nvPr/>
            </p:nvSpPr>
            <p:spPr bwMode="auto">
              <a:xfrm>
                <a:off x="44" y="154"/>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grpSp>
      </p:grpSp>
      <p:grpSp>
        <p:nvGrpSpPr>
          <p:cNvPr id="33" name="Group 32"/>
          <p:cNvGrpSpPr/>
          <p:nvPr/>
        </p:nvGrpSpPr>
        <p:grpSpPr>
          <a:xfrm>
            <a:off x="8806194" y="2303664"/>
            <a:ext cx="1685653" cy="1685653"/>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defTabSz="914378">
                  <a:defRPr/>
                </a:pPr>
                <a:endParaRPr lang="en-US" sz="1765">
                  <a:solidFill>
                    <a:srgbClr val="353535"/>
                  </a:solidFill>
                  <a:latin typeface="Segoe UI Semilight"/>
                </a:endParaRPr>
              </a:p>
            </p:txBody>
          </p:sp>
        </p:grpSp>
      </p:grpSp>
    </p:spTree>
    <p:extLst>
      <p:ext uri="{BB962C8B-B14F-4D97-AF65-F5344CB8AC3E}">
        <p14:creationId xmlns:p14="http://schemas.microsoft.com/office/powerpoint/2010/main" val="2076332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p:cTn id="7" dur="500" fill="hold"/>
                                        <p:tgtEl>
                                          <p:spTgt spid="237"/>
                                        </p:tgtEl>
                                        <p:attrNameLst>
                                          <p:attrName>ppt_w</p:attrName>
                                        </p:attrNameLst>
                                      </p:cBhvr>
                                      <p:tavLst>
                                        <p:tav tm="0">
                                          <p:val>
                                            <p:fltVal val="0"/>
                                          </p:val>
                                        </p:tav>
                                        <p:tav tm="100000">
                                          <p:val>
                                            <p:strVal val="#ppt_w"/>
                                          </p:val>
                                        </p:tav>
                                      </p:tavLst>
                                    </p:anim>
                                    <p:anim calcmode="lin" valueType="num">
                                      <p:cBhvr>
                                        <p:cTn id="8" dur="500" fill="hold"/>
                                        <p:tgtEl>
                                          <p:spTgt spid="237"/>
                                        </p:tgtEl>
                                        <p:attrNameLst>
                                          <p:attrName>ppt_h</p:attrName>
                                        </p:attrNameLst>
                                      </p:cBhvr>
                                      <p:tavLst>
                                        <p:tav tm="0">
                                          <p:val>
                                            <p:fltVal val="0"/>
                                          </p:val>
                                        </p:tav>
                                        <p:tav tm="100000">
                                          <p:val>
                                            <p:strVal val="#ppt_h"/>
                                          </p:val>
                                        </p:tav>
                                      </p:tavLst>
                                    </p:anim>
                                    <p:animEffect transition="in" filter="fade">
                                      <p:cBhvr>
                                        <p:cTn id="9" dur="500"/>
                                        <p:tgtEl>
                                          <p:spTgt spid="23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1.5905E-6 -4.90241E-7 L -1.5905E-6 -0.05447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50"/>
                                        </p:tgtEl>
                                        <p:attrNameLst>
                                          <p:attrName>style.visibility</p:attrName>
                                        </p:attrNameLst>
                                      </p:cBhvr>
                                      <p:to>
                                        <p:strVal val="visible"/>
                                      </p:to>
                                    </p:set>
                                    <p:anim calcmode="lin" valueType="num">
                                      <p:cBhvr>
                                        <p:cTn id="17" dur="500" fill="hold"/>
                                        <p:tgtEl>
                                          <p:spTgt spid="250"/>
                                        </p:tgtEl>
                                        <p:attrNameLst>
                                          <p:attrName>ppt_w</p:attrName>
                                        </p:attrNameLst>
                                      </p:cBhvr>
                                      <p:tavLst>
                                        <p:tav tm="0">
                                          <p:val>
                                            <p:fltVal val="0"/>
                                          </p:val>
                                        </p:tav>
                                        <p:tav tm="100000">
                                          <p:val>
                                            <p:strVal val="#ppt_w"/>
                                          </p:val>
                                        </p:tav>
                                      </p:tavLst>
                                    </p:anim>
                                    <p:anim calcmode="lin" valueType="num">
                                      <p:cBhvr>
                                        <p:cTn id="18" dur="500" fill="hold"/>
                                        <p:tgtEl>
                                          <p:spTgt spid="250"/>
                                        </p:tgtEl>
                                        <p:attrNameLst>
                                          <p:attrName>ppt_h</p:attrName>
                                        </p:attrNameLst>
                                      </p:cBhvr>
                                      <p:tavLst>
                                        <p:tav tm="0">
                                          <p:val>
                                            <p:fltVal val="0"/>
                                          </p:val>
                                        </p:tav>
                                        <p:tav tm="100000">
                                          <p:val>
                                            <p:strVal val="#ppt_h"/>
                                          </p:val>
                                        </p:tav>
                                      </p:tavLst>
                                    </p:anim>
                                    <p:animEffect transition="in" filter="fade">
                                      <p:cBhvr>
                                        <p:cTn id="19" dur="500"/>
                                        <p:tgtEl>
                                          <p:spTgt spid="25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4.05157E-6 -4.90241E-7 L 4.05157E-6 -0.05447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2.00664E-6 -4.90241E-7 L -2.00664E-6 -0.05447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41999" y="1702416"/>
            <a:ext cx="6418674" cy="4486470"/>
            <a:chOff x="5347099" y="1736031"/>
            <a:chExt cx="6547475" cy="4576498"/>
          </a:xfrm>
        </p:grpSpPr>
        <p:sp>
          <p:nvSpPr>
            <p:cNvPr id="112" name="Rectangle 57"/>
            <p:cNvSpPr/>
            <p:nvPr/>
          </p:nvSpPr>
          <p:spPr bwMode="auto">
            <a:xfrm>
              <a:off x="5347099" y="1824269"/>
              <a:ext cx="6547475" cy="4488260"/>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09" tIns="140487" rIns="175609" bIns="140487" numCol="1" spcCol="0" rtlCol="0" fromWordArt="0" anchor="t" anchorCtr="0" forceAA="0" compatLnSpc="1">
              <a:prstTxWarp prst="textNoShape">
                <a:avLst/>
              </a:prstTxWarp>
              <a:noAutofit/>
            </a:bodyPr>
            <a:lstStyle/>
            <a:p>
              <a:pPr algn="ctr" defTabSz="895073"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Isosceles Triangle 5"/>
            <p:cNvSpPr/>
            <p:nvPr/>
          </p:nvSpPr>
          <p:spPr bwMode="auto">
            <a:xfrm>
              <a:off x="10027613" y="1736031"/>
              <a:ext cx="1865717" cy="1481182"/>
            </a:xfrm>
            <a:prstGeom prst="triangle">
              <a:avLst>
                <a:gd name="adj" fmla="val 1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1" tIns="143385" rIns="179231" bIns="143385"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7" name="TextBox 66"/>
          <p:cNvSpPr txBox="1"/>
          <p:nvPr/>
        </p:nvSpPr>
        <p:spPr>
          <a:xfrm rot="16200000">
            <a:off x="-1572953" y="3688295"/>
            <a:ext cx="4445551" cy="473802"/>
          </a:xfrm>
          <a:prstGeom prst="rect">
            <a:avLst/>
          </a:prstGeom>
          <a:noFill/>
        </p:spPr>
        <p:txBody>
          <a:bodyPr wrap="square" lIns="175609" tIns="140487" rIns="175609" bIns="140487" rtlCol="0">
            <a:spAutoFit/>
          </a:bodyPr>
          <a:lstStyle/>
          <a:p>
            <a:pPr algn="ctr" defTabSz="895073" fontAlgn="base">
              <a:lnSpc>
                <a:spcPct val="90000"/>
              </a:lnSpc>
              <a:spcBef>
                <a:spcPct val="0"/>
              </a:spcBef>
              <a:spcAft>
                <a:spcPct val="0"/>
              </a:spcAft>
              <a:defRPr/>
            </a:pPr>
            <a:r>
              <a:rPr lang="en-US" sz="1372" b="1" kern="0">
                <a:gradFill>
                  <a:gsLst>
                    <a:gs pos="1250">
                      <a:srgbClr val="737373"/>
                    </a:gs>
                    <a:gs pos="100000">
                      <a:srgbClr val="737373"/>
                    </a:gs>
                  </a:gsLst>
                  <a:lin ang="5400000" scaled="0"/>
                </a:gradFill>
                <a:latin typeface="Segoe UI"/>
              </a:rPr>
              <a:t>Value to business</a:t>
            </a:r>
          </a:p>
        </p:txBody>
      </p:sp>
      <p:sp>
        <p:nvSpPr>
          <p:cNvPr id="99" name="TextBox 98"/>
          <p:cNvSpPr txBox="1"/>
          <p:nvPr/>
        </p:nvSpPr>
        <p:spPr>
          <a:xfrm>
            <a:off x="4231626" y="6188197"/>
            <a:ext cx="3398359" cy="473802"/>
          </a:xfrm>
          <a:prstGeom prst="rect">
            <a:avLst/>
          </a:prstGeom>
          <a:noFill/>
        </p:spPr>
        <p:txBody>
          <a:bodyPr wrap="square" lIns="175609" tIns="140487" rIns="175609" bIns="140487" rtlCol="0">
            <a:spAutoFit/>
          </a:bodyPr>
          <a:lstStyle/>
          <a:p>
            <a:pPr algn="ctr" defTabSz="895073" fontAlgn="base">
              <a:lnSpc>
                <a:spcPct val="90000"/>
              </a:lnSpc>
              <a:spcBef>
                <a:spcPct val="0"/>
              </a:spcBef>
              <a:spcAft>
                <a:spcPct val="0"/>
              </a:spcAft>
              <a:defRPr/>
            </a:pPr>
            <a:r>
              <a:rPr lang="en-US" sz="1372" b="1" kern="0">
                <a:gradFill>
                  <a:gsLst>
                    <a:gs pos="1250">
                      <a:srgbClr val="737373"/>
                    </a:gs>
                    <a:gs pos="100000">
                      <a:srgbClr val="737373"/>
                    </a:gs>
                  </a:gsLst>
                  <a:lin ang="5400000" scaled="0"/>
                </a:gradFill>
                <a:latin typeface="Segoe UI"/>
              </a:rPr>
              <a:t>Time</a:t>
            </a:r>
          </a:p>
        </p:txBody>
      </p:sp>
      <p:sp>
        <p:nvSpPr>
          <p:cNvPr id="100" name="TextBox 99"/>
          <p:cNvSpPr txBox="1"/>
          <p:nvPr/>
        </p:nvSpPr>
        <p:spPr>
          <a:xfrm>
            <a:off x="1574429" y="5059490"/>
            <a:ext cx="1303974" cy="522993"/>
          </a:xfrm>
          <a:prstGeom prst="rect">
            <a:avLst/>
          </a:prstGeom>
          <a:noFill/>
        </p:spPr>
        <p:txBody>
          <a:bodyPr wrap="square" lIns="175609" tIns="140487" rIns="175609" bIns="140487" rtlCol="0">
            <a:spAutoFit/>
          </a:bodyPr>
          <a:lstStyle/>
          <a:p>
            <a:pPr algn="ctr" defTabSz="895073" fontAlgn="base">
              <a:lnSpc>
                <a:spcPct val="90000"/>
              </a:lnSpc>
              <a:spcBef>
                <a:spcPct val="0"/>
              </a:spcBef>
              <a:spcAft>
                <a:spcPct val="0"/>
              </a:spcAft>
              <a:defRPr/>
            </a:pPr>
            <a:r>
              <a:rPr lang="en-US" sz="1728" kern="0">
                <a:gradFill>
                  <a:gsLst>
                    <a:gs pos="83000">
                      <a:srgbClr val="0078D7"/>
                    </a:gs>
                    <a:gs pos="100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Efficiency</a:t>
            </a:r>
          </a:p>
        </p:txBody>
      </p:sp>
      <p:sp>
        <p:nvSpPr>
          <p:cNvPr id="101" name="TextBox 100"/>
          <p:cNvSpPr txBox="1"/>
          <p:nvPr/>
        </p:nvSpPr>
        <p:spPr>
          <a:xfrm>
            <a:off x="5888840" y="3716243"/>
            <a:ext cx="1480325" cy="523262"/>
          </a:xfrm>
          <a:prstGeom prst="rect">
            <a:avLst/>
          </a:prstGeom>
          <a:noFill/>
        </p:spPr>
        <p:txBody>
          <a:bodyPr wrap="square" lIns="175609" tIns="140487" rIns="175609" bIns="140487" rtlCol="0">
            <a:spAutoFit/>
          </a:bodyPr>
          <a:lstStyle/>
          <a:p>
            <a:pPr algn="ctr" defTabSz="895073" fontAlgn="base">
              <a:lnSpc>
                <a:spcPct val="90000"/>
              </a:lnSpc>
              <a:spcBef>
                <a:spcPct val="0"/>
              </a:spcBef>
              <a:spcAft>
                <a:spcPct val="0"/>
              </a:spcAft>
              <a:defRPr/>
            </a:pPr>
            <a:r>
              <a:rPr lang="en-US" sz="1728" kern="0">
                <a:gradFill>
                  <a:gsLst>
                    <a:gs pos="83000">
                      <a:srgbClr val="002050"/>
                    </a:gs>
                    <a:gs pos="100000">
                      <a:srgbClr val="002050"/>
                    </a:gs>
                  </a:gsLst>
                  <a:lin ang="5400000" scaled="1"/>
                </a:gradFill>
                <a:latin typeface="Segoe UI Semibold" panose="020B0702040204020203" pitchFamily="34" charset="0"/>
                <a:ea typeface="Segoe UI" pitchFamily="34" charset="0"/>
                <a:cs typeface="Segoe UI Semibold" panose="020B0702040204020203" pitchFamily="34" charset="0"/>
              </a:rPr>
              <a:t>Innovation</a:t>
            </a:r>
          </a:p>
        </p:txBody>
      </p:sp>
      <p:sp>
        <p:nvSpPr>
          <p:cNvPr id="113" name="Freeform 112"/>
          <p:cNvSpPr/>
          <p:nvPr/>
        </p:nvSpPr>
        <p:spPr bwMode="auto">
          <a:xfrm>
            <a:off x="854477" y="4478236"/>
            <a:ext cx="10806196" cy="1733820"/>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09" tIns="140487" rIns="175609" bIns="140487" numCol="1" spcCol="0" rtlCol="0" fromWordArt="0" anchor="t" anchorCtr="0" forceAA="0" compatLnSpc="1">
            <a:prstTxWarp prst="textNoShape">
              <a:avLst/>
            </a:prstTxWarp>
            <a:noAutofit/>
          </a:bodyPr>
          <a:lstStyle/>
          <a:p>
            <a:pPr algn="ctr" defTabSz="895073"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9" name="Straight Arrow Connector 118"/>
          <p:cNvCxnSpPr/>
          <p:nvPr/>
        </p:nvCxnSpPr>
        <p:spPr>
          <a:xfrm flipV="1">
            <a:off x="869115" y="1702416"/>
            <a:ext cx="0" cy="448577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Build apps faster with </a:t>
            </a:r>
            <a:r>
              <a:rPr lang="en-US" err="1"/>
              <a:t>Serverless</a:t>
            </a:r>
            <a:endParaRPr lang="en-US"/>
          </a:p>
        </p:txBody>
      </p:sp>
      <p:cxnSp>
        <p:nvCxnSpPr>
          <p:cNvPr id="118" name="Straight Arrow Connector 117"/>
          <p:cNvCxnSpPr/>
          <p:nvPr/>
        </p:nvCxnSpPr>
        <p:spPr>
          <a:xfrm>
            <a:off x="854480" y="6196707"/>
            <a:ext cx="10897856"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222791" y="3873460"/>
            <a:ext cx="992543" cy="609559"/>
          </a:xfrm>
          <a:prstGeom prst="rect">
            <a:avLst/>
          </a:prstGeom>
          <a:noFill/>
        </p:spPr>
        <p:txBody>
          <a:bodyPr wrap="none" lIns="175682" tIns="140546" rIns="175682" bIns="140546" rtlCol="0">
            <a:spAutoFit/>
          </a:bodyPr>
          <a:lstStyle/>
          <a:p>
            <a:pPr defTabSz="878232">
              <a:lnSpc>
                <a:spcPct val="90000"/>
              </a:lnSpc>
              <a:spcAft>
                <a:spcPts val="574"/>
              </a:spcAft>
              <a:defRPr/>
            </a:pPr>
            <a:r>
              <a:rPr lang="en-US" sz="2307" kern="0">
                <a:gradFill>
                  <a:gsLst>
                    <a:gs pos="83000">
                      <a:srgbClr val="FFFFFF"/>
                    </a:gs>
                    <a:gs pos="100000">
                      <a:srgbClr val="FFFFFF"/>
                    </a:gs>
                  </a:gsLst>
                  <a:lin ang="5400000" scaled="1"/>
                </a:gradFill>
                <a:latin typeface="Segoe UI"/>
              </a:rPr>
              <a:t>PaaS</a:t>
            </a:r>
          </a:p>
        </p:txBody>
      </p:sp>
      <p:sp>
        <p:nvSpPr>
          <p:cNvPr id="50" name="TextBox 49"/>
          <p:cNvSpPr txBox="1"/>
          <p:nvPr/>
        </p:nvSpPr>
        <p:spPr>
          <a:xfrm>
            <a:off x="9267557" y="5123175"/>
            <a:ext cx="903007" cy="609559"/>
          </a:xfrm>
          <a:prstGeom prst="rect">
            <a:avLst/>
          </a:prstGeom>
          <a:noFill/>
        </p:spPr>
        <p:txBody>
          <a:bodyPr wrap="none" lIns="175682" tIns="140546" rIns="175682" bIns="140546" rtlCol="0">
            <a:spAutoFit/>
          </a:bodyPr>
          <a:lstStyle/>
          <a:p>
            <a:pPr defTabSz="878232">
              <a:lnSpc>
                <a:spcPct val="90000"/>
              </a:lnSpc>
              <a:spcAft>
                <a:spcPts val="574"/>
              </a:spcAft>
              <a:defRPr/>
            </a:pPr>
            <a:r>
              <a:rPr lang="en-US" sz="2307" kern="0">
                <a:gradFill>
                  <a:gsLst>
                    <a:gs pos="83000">
                      <a:srgbClr val="FFFFFF"/>
                    </a:gs>
                    <a:gs pos="100000">
                      <a:srgbClr val="FFFFFF"/>
                    </a:gs>
                  </a:gsLst>
                  <a:lin ang="5400000" scaled="1"/>
                </a:gradFill>
                <a:latin typeface="Segoe UI"/>
              </a:rPr>
              <a:t>IaaS</a:t>
            </a:r>
          </a:p>
        </p:txBody>
      </p:sp>
      <p:sp>
        <p:nvSpPr>
          <p:cNvPr id="3" name="Rectangle 2">
            <a:extLst>
              <a:ext uri="{FF2B5EF4-FFF2-40B4-BE49-F238E27FC236}">
                <a16:creationId xmlns:a16="http://schemas.microsoft.com/office/drawing/2014/main" id="{F7D22967-DA04-4F1B-AB91-16444775FCB7}"/>
              </a:ext>
            </a:extLst>
          </p:cNvPr>
          <p:cNvSpPr/>
          <p:nvPr/>
        </p:nvSpPr>
        <p:spPr>
          <a:xfrm>
            <a:off x="10292195" y="2991468"/>
            <a:ext cx="1212174" cy="346565"/>
          </a:xfrm>
          <a:prstGeom prst="rect">
            <a:avLst/>
          </a:prstGeom>
        </p:spPr>
        <p:txBody>
          <a:bodyPr wrap="none">
            <a:spAutoFit/>
          </a:bodyPr>
          <a:lstStyle/>
          <a:p>
            <a:pPr defTabSz="878232">
              <a:lnSpc>
                <a:spcPct val="90000"/>
              </a:lnSpc>
              <a:spcAft>
                <a:spcPts val="574"/>
              </a:spcAft>
              <a:defRPr/>
            </a:pPr>
            <a:r>
              <a:rPr lang="en-US" kern="0" err="1">
                <a:gradFill>
                  <a:gsLst>
                    <a:gs pos="83000">
                      <a:srgbClr val="FFFFFF"/>
                    </a:gs>
                    <a:gs pos="100000">
                      <a:srgbClr val="FFFFFF"/>
                    </a:gs>
                  </a:gsLst>
                  <a:lin ang="5400000" scaled="1"/>
                </a:gradFill>
                <a:latin typeface="Segoe UI"/>
              </a:rPr>
              <a:t>Serverless</a:t>
            </a:r>
            <a:endParaRPr lang="en-US" kern="0">
              <a:gradFill>
                <a:gsLst>
                  <a:gs pos="83000">
                    <a:srgbClr val="FFFFFF"/>
                  </a:gs>
                  <a:gs pos="100000">
                    <a:srgbClr val="FFFFFF"/>
                  </a:gs>
                </a:gsLst>
                <a:lin ang="5400000" scaled="1"/>
              </a:gradFill>
              <a:latin typeface="Segoe UI"/>
            </a:endParaRPr>
          </a:p>
        </p:txBody>
      </p:sp>
    </p:spTree>
    <p:extLst>
      <p:ext uri="{BB962C8B-B14F-4D97-AF65-F5344CB8AC3E}">
        <p14:creationId xmlns:p14="http://schemas.microsoft.com/office/powerpoint/2010/main" val="147992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9323" y="290006"/>
            <a:ext cx="11655675" cy="899524"/>
          </a:xfrm>
        </p:spPr>
        <p:txBody>
          <a:bodyPr/>
          <a:lstStyle/>
          <a:p>
            <a:r>
              <a:rPr lang="en-US" err="1"/>
              <a:t>Serverless</a:t>
            </a:r>
            <a:r>
              <a:rPr lang="en-US"/>
              <a:t> application platform components</a:t>
            </a:r>
          </a:p>
        </p:txBody>
      </p:sp>
      <p:grpSp>
        <p:nvGrpSpPr>
          <p:cNvPr id="25" name="Group 24"/>
          <p:cNvGrpSpPr/>
          <p:nvPr/>
        </p:nvGrpSpPr>
        <p:grpSpPr>
          <a:xfrm>
            <a:off x="455883" y="1551471"/>
            <a:ext cx="2587869" cy="4695491"/>
            <a:chOff x="455802" y="1551444"/>
            <a:chExt cx="2587906" cy="4695558"/>
          </a:xfrm>
        </p:grpSpPr>
        <p:sp>
          <p:nvSpPr>
            <p:cNvPr id="123" name="Rectangle 122"/>
            <p:cNvSpPr/>
            <p:nvPr/>
          </p:nvSpPr>
          <p:spPr bwMode="auto">
            <a:xfrm>
              <a:off x="455802" y="1551444"/>
              <a:ext cx="2587906" cy="4695558"/>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268924" rIns="179257" bIns="143405"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defRPr/>
              </a:pPr>
              <a:r>
                <a:rPr lang="en-US" sz="1961" b="1" kern="0">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grpSp>
          <p:nvGrpSpPr>
            <p:cNvPr id="14" name="Group 13"/>
            <p:cNvGrpSpPr/>
            <p:nvPr/>
          </p:nvGrpSpPr>
          <p:grpSpPr>
            <a:xfrm>
              <a:off x="587547" y="4314459"/>
              <a:ext cx="2321740" cy="815747"/>
              <a:chOff x="599328" y="4242936"/>
              <a:chExt cx="2368296" cy="832104"/>
            </a:xfrm>
          </p:grpSpPr>
          <p:sp>
            <p:nvSpPr>
              <p:cNvPr id="106" name="Rectangle 105"/>
              <p:cNvSpPr/>
              <p:nvPr/>
            </p:nvSpPr>
            <p:spPr bwMode="auto">
              <a:xfrm>
                <a:off x="599328" y="4242936"/>
                <a:ext cx="2368296" cy="832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71" tIns="143405" rIns="179257" bIns="143405" numCol="1" spcCol="0" rtlCol="0" fromWordArt="0" anchor="ctr" anchorCtr="0" forceAA="0" compatLnSpc="1">
                <a:prstTxWarp prst="textNoShape">
                  <a:avLst/>
                </a:prstTxWarp>
                <a:noAutofit/>
              </a:bodyPr>
              <a:lstStyle/>
              <a:p>
                <a:pPr defTabSz="913949"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Local development</a:t>
                </a:r>
              </a:p>
            </p:txBody>
          </p:sp>
          <p:sp>
            <p:nvSpPr>
              <p:cNvPr id="67" name="Freeform 33"/>
              <p:cNvSpPr>
                <a:spLocks noEditPoints="1"/>
              </p:cNvSpPr>
              <p:nvPr/>
            </p:nvSpPr>
            <p:spPr bwMode="auto">
              <a:xfrm>
                <a:off x="788810" y="4471484"/>
                <a:ext cx="455272" cy="410558"/>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28" tIns="44813" rIns="89628" bIns="44813" numCol="1" anchor="t" anchorCtr="0" compatLnSpc="1">
                <a:prstTxWarp prst="textNoShape">
                  <a:avLst/>
                </a:prstTxWarp>
              </a:bodyPr>
              <a:lstStyle/>
              <a:p>
                <a:pPr defTabSz="914161">
                  <a:defRPr/>
                </a:pPr>
                <a:endParaRPr lang="en-US" sz="1765" kern="0">
                  <a:solidFill>
                    <a:srgbClr val="505050"/>
                  </a:solidFill>
                  <a:latin typeface="Segoe UI"/>
                </a:endParaRPr>
              </a:p>
            </p:txBody>
          </p:sp>
        </p:grpSp>
        <p:grpSp>
          <p:nvGrpSpPr>
            <p:cNvPr id="18" name="Group 17"/>
            <p:cNvGrpSpPr/>
            <p:nvPr/>
          </p:nvGrpSpPr>
          <p:grpSpPr>
            <a:xfrm>
              <a:off x="587547" y="3326391"/>
              <a:ext cx="2321740" cy="815747"/>
              <a:chOff x="599328" y="3045311"/>
              <a:chExt cx="2368296" cy="832104"/>
            </a:xfrm>
          </p:grpSpPr>
          <p:sp>
            <p:nvSpPr>
              <p:cNvPr id="107" name="Rectangle 106"/>
              <p:cNvSpPr/>
              <p:nvPr/>
            </p:nvSpPr>
            <p:spPr bwMode="auto">
              <a:xfrm>
                <a:off x="599328" y="3045311"/>
                <a:ext cx="2368296" cy="832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71" tIns="143405" rIns="179257" bIns="143405" numCol="1" spcCol="0" rtlCol="0" fromWordArt="0" anchor="ctr" anchorCtr="0" forceAA="0" compatLnSpc="1">
                <a:prstTxWarp prst="textNoShape">
                  <a:avLst/>
                </a:prstTxWarp>
                <a:noAutofit/>
              </a:bodyPr>
              <a:lstStyle/>
              <a:p>
                <a:pPr defTabSz="913949"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Visual </a:t>
                </a:r>
                <a:br>
                  <a:rPr lang="en-US" sz="1568" kern="0">
                    <a:gradFill>
                      <a:gsLst>
                        <a:gs pos="0">
                          <a:srgbClr val="FFFFFF"/>
                        </a:gs>
                        <a:gs pos="100000">
                          <a:srgbClr val="FFFFFF"/>
                        </a:gs>
                      </a:gsLst>
                      <a:lin ang="5400000" scaled="0"/>
                    </a:gradFill>
                    <a:latin typeface="Segoe UI"/>
                    <a:cs typeface="Segoe UI" pitchFamily="34" charset="0"/>
                  </a:rPr>
                </a:br>
                <a:r>
                  <a:rPr lang="en-US" sz="1568" kern="0">
                    <a:gradFill>
                      <a:gsLst>
                        <a:gs pos="0">
                          <a:srgbClr val="FFFFFF"/>
                        </a:gs>
                        <a:gs pos="100000">
                          <a:srgbClr val="FFFFFF"/>
                        </a:gs>
                      </a:gsLst>
                      <a:lin ang="5400000" scaled="0"/>
                    </a:gradFill>
                    <a:latin typeface="Segoe UI"/>
                    <a:cs typeface="Segoe UI" pitchFamily="34" charset="0"/>
                  </a:rPr>
                  <a:t>debug history</a:t>
                </a:r>
              </a:p>
            </p:txBody>
          </p:sp>
          <p:sp>
            <p:nvSpPr>
              <p:cNvPr id="114" name="Freeform 37"/>
              <p:cNvSpPr>
                <a:spLocks noEditPoints="1"/>
              </p:cNvSpPr>
              <p:nvPr/>
            </p:nvSpPr>
            <p:spPr bwMode="auto">
              <a:xfrm>
                <a:off x="801250" y="3224210"/>
                <a:ext cx="480154" cy="426290"/>
              </a:xfrm>
              <a:custGeom>
                <a:avLst/>
                <a:gdLst>
                  <a:gd name="T0" fmla="*/ 310 w 310"/>
                  <a:gd name="T1" fmla="*/ 260 h 260"/>
                  <a:gd name="T2" fmla="*/ 0 w 310"/>
                  <a:gd name="T3" fmla="*/ 260 h 260"/>
                  <a:gd name="T4" fmla="*/ 155 w 310"/>
                  <a:gd name="T5" fmla="*/ 0 h 260"/>
                  <a:gd name="T6" fmla="*/ 310 w 310"/>
                  <a:gd name="T7" fmla="*/ 260 h 260"/>
                  <a:gd name="T8" fmla="*/ 29 w 310"/>
                  <a:gd name="T9" fmla="*/ 243 h 260"/>
                  <a:gd name="T10" fmla="*/ 281 w 310"/>
                  <a:gd name="T11" fmla="*/ 243 h 260"/>
                  <a:gd name="T12" fmla="*/ 155 w 310"/>
                  <a:gd name="T13" fmla="*/ 34 h 260"/>
                  <a:gd name="T14" fmla="*/ 29 w 310"/>
                  <a:gd name="T15" fmla="*/ 243 h 260"/>
                  <a:gd name="T16" fmla="*/ 163 w 310"/>
                  <a:gd name="T17" fmla="*/ 84 h 260"/>
                  <a:gd name="T18" fmla="*/ 147 w 310"/>
                  <a:gd name="T19" fmla="*/ 84 h 260"/>
                  <a:gd name="T20" fmla="*/ 147 w 310"/>
                  <a:gd name="T21" fmla="*/ 187 h 260"/>
                  <a:gd name="T22" fmla="*/ 163 w 310"/>
                  <a:gd name="T23" fmla="*/ 187 h 260"/>
                  <a:gd name="T24" fmla="*/ 163 w 310"/>
                  <a:gd name="T25" fmla="*/ 84 h 260"/>
                  <a:gd name="T26" fmla="*/ 163 w 310"/>
                  <a:gd name="T27" fmla="*/ 208 h 260"/>
                  <a:gd name="T28" fmla="*/ 147 w 310"/>
                  <a:gd name="T29" fmla="*/ 208 h 260"/>
                  <a:gd name="T30" fmla="*/ 147 w 310"/>
                  <a:gd name="T31" fmla="*/ 224 h 260"/>
                  <a:gd name="T32" fmla="*/ 163 w 310"/>
                  <a:gd name="T33" fmla="*/ 224 h 260"/>
                  <a:gd name="T34" fmla="*/ 163 w 310"/>
                  <a:gd name="T35" fmla="*/ 20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 h="260">
                    <a:moveTo>
                      <a:pt x="310" y="260"/>
                    </a:moveTo>
                    <a:lnTo>
                      <a:pt x="0" y="260"/>
                    </a:lnTo>
                    <a:lnTo>
                      <a:pt x="155" y="0"/>
                    </a:lnTo>
                    <a:lnTo>
                      <a:pt x="310" y="260"/>
                    </a:lnTo>
                    <a:close/>
                    <a:moveTo>
                      <a:pt x="29" y="243"/>
                    </a:moveTo>
                    <a:lnTo>
                      <a:pt x="281" y="243"/>
                    </a:lnTo>
                    <a:lnTo>
                      <a:pt x="155" y="34"/>
                    </a:lnTo>
                    <a:lnTo>
                      <a:pt x="29" y="243"/>
                    </a:lnTo>
                    <a:close/>
                    <a:moveTo>
                      <a:pt x="163" y="84"/>
                    </a:moveTo>
                    <a:lnTo>
                      <a:pt x="147" y="84"/>
                    </a:lnTo>
                    <a:lnTo>
                      <a:pt x="147" y="187"/>
                    </a:lnTo>
                    <a:lnTo>
                      <a:pt x="163" y="187"/>
                    </a:lnTo>
                    <a:lnTo>
                      <a:pt x="163" y="84"/>
                    </a:lnTo>
                    <a:close/>
                    <a:moveTo>
                      <a:pt x="163" y="208"/>
                    </a:moveTo>
                    <a:lnTo>
                      <a:pt x="147" y="208"/>
                    </a:lnTo>
                    <a:lnTo>
                      <a:pt x="147" y="224"/>
                    </a:lnTo>
                    <a:lnTo>
                      <a:pt x="163" y="224"/>
                    </a:lnTo>
                    <a:lnTo>
                      <a:pt x="163" y="208"/>
                    </a:lnTo>
                    <a:close/>
                  </a:path>
                </a:pathLst>
              </a:custGeom>
              <a:solidFill>
                <a:schemeClr val="bg1"/>
              </a:solidFill>
              <a:ln>
                <a:noFill/>
              </a:ln>
            </p:spPr>
            <p:txBody>
              <a:bodyPr vert="horz" wrap="square" lIns="89628" tIns="44813" rIns="89628" bIns="44813" numCol="1" anchor="t" anchorCtr="0" compatLnSpc="1">
                <a:prstTxWarp prst="textNoShape">
                  <a:avLst/>
                </a:prstTxWarp>
              </a:bodyPr>
              <a:lstStyle/>
              <a:p>
                <a:pPr defTabSz="914161">
                  <a:defRPr/>
                </a:pPr>
                <a:endParaRPr lang="en-US" sz="1765" kern="0">
                  <a:solidFill>
                    <a:srgbClr val="505050"/>
                  </a:solidFill>
                  <a:latin typeface="Segoe UI"/>
                </a:endParaRPr>
              </a:p>
            </p:txBody>
          </p:sp>
        </p:grpSp>
        <p:grpSp>
          <p:nvGrpSpPr>
            <p:cNvPr id="12" name="Group 11"/>
            <p:cNvGrpSpPr/>
            <p:nvPr/>
          </p:nvGrpSpPr>
          <p:grpSpPr>
            <a:xfrm>
              <a:off x="587547" y="5302528"/>
              <a:ext cx="2321740" cy="815747"/>
              <a:chOff x="599328" y="5440561"/>
              <a:chExt cx="2368296" cy="832104"/>
            </a:xfrm>
          </p:grpSpPr>
          <p:sp>
            <p:nvSpPr>
              <p:cNvPr id="104" name="Rectangle 103"/>
              <p:cNvSpPr/>
              <p:nvPr/>
            </p:nvSpPr>
            <p:spPr bwMode="auto">
              <a:xfrm>
                <a:off x="599328" y="5440561"/>
                <a:ext cx="2368296" cy="832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71" tIns="143405" rIns="179257" bIns="143405" numCol="1" spcCol="0" rtlCol="0" fromWordArt="0" anchor="ctr" anchorCtr="0" forceAA="0" compatLnSpc="1">
                <a:prstTxWarp prst="textNoShape">
                  <a:avLst/>
                </a:prstTxWarp>
                <a:noAutofit/>
              </a:bodyPr>
              <a:lstStyle/>
              <a:p>
                <a:pPr defTabSz="913949"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Verbose debugging</a:t>
                </a:r>
              </a:p>
            </p:txBody>
          </p:sp>
          <p:sp>
            <p:nvSpPr>
              <p:cNvPr id="117" name="Freeform 41"/>
              <p:cNvSpPr>
                <a:spLocks noEditPoints="1"/>
              </p:cNvSpPr>
              <p:nvPr/>
            </p:nvSpPr>
            <p:spPr bwMode="auto">
              <a:xfrm>
                <a:off x="855944" y="5657299"/>
                <a:ext cx="413020" cy="441496"/>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28" tIns="44813" rIns="89628" bIns="44813" numCol="1" anchor="t" anchorCtr="0" compatLnSpc="1">
                <a:prstTxWarp prst="textNoShape">
                  <a:avLst/>
                </a:prstTxWarp>
              </a:bodyPr>
              <a:lstStyle/>
              <a:p>
                <a:pPr defTabSz="914161">
                  <a:defRPr/>
                </a:pPr>
                <a:endParaRPr lang="en-US" sz="1765" kern="0">
                  <a:solidFill>
                    <a:srgbClr val="505050"/>
                  </a:solidFill>
                  <a:latin typeface="Segoe UI"/>
                </a:endParaRPr>
              </a:p>
            </p:txBody>
          </p:sp>
        </p:grpSp>
        <p:grpSp>
          <p:nvGrpSpPr>
            <p:cNvPr id="19" name="Group 18"/>
            <p:cNvGrpSpPr/>
            <p:nvPr/>
          </p:nvGrpSpPr>
          <p:grpSpPr>
            <a:xfrm>
              <a:off x="546275" y="2342402"/>
              <a:ext cx="2365688" cy="811668"/>
              <a:chOff x="557228" y="1851846"/>
              <a:chExt cx="2413125" cy="827944"/>
            </a:xfrm>
          </p:grpSpPr>
          <p:sp>
            <p:nvSpPr>
              <p:cNvPr id="105" name="Rectangle 104"/>
              <p:cNvSpPr/>
              <p:nvPr/>
            </p:nvSpPr>
            <p:spPr bwMode="auto">
              <a:xfrm>
                <a:off x="599328" y="1851846"/>
                <a:ext cx="2371025" cy="827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71" tIns="143405" rIns="179257" bIns="143405" numCol="1" spcCol="0" rtlCol="0" fromWordArt="0" anchor="ctr" anchorCtr="0" forceAA="0" compatLnSpc="1">
                <a:prstTxWarp prst="textNoShape">
                  <a:avLst/>
                </a:prstTxWarp>
                <a:noAutofit/>
              </a:bodyPr>
              <a:lstStyle/>
              <a:p>
                <a:pPr defTabSz="913949"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IDE support</a:t>
                </a:r>
              </a:p>
            </p:txBody>
          </p:sp>
          <p:pic>
            <p:nvPicPr>
              <p:cNvPr id="119" name="Picture 118"/>
              <p:cNvPicPr>
                <a:picLocks noChangeAspect="1"/>
              </p:cNvPicPr>
              <p:nvPr/>
            </p:nvPicPr>
            <p:blipFill rotWithShape="1">
              <a:blip r:embed="rId3"/>
              <a:srcRect t="24612" b="31602"/>
              <a:stretch/>
            </p:blipFill>
            <p:spPr>
              <a:xfrm>
                <a:off x="557228" y="2060883"/>
                <a:ext cx="925975" cy="373937"/>
              </a:xfrm>
              <a:prstGeom prst="rect">
                <a:avLst/>
              </a:prstGeom>
            </p:spPr>
          </p:pic>
        </p:grpSp>
      </p:grpSp>
      <p:sp>
        <p:nvSpPr>
          <p:cNvPr id="16" name="Rectangle 15"/>
          <p:cNvSpPr/>
          <p:nvPr/>
        </p:nvSpPr>
        <p:spPr bwMode="auto">
          <a:xfrm>
            <a:off x="3485690" y="1551471"/>
            <a:ext cx="8258017" cy="4695491"/>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268924" rIns="179257" bIns="143405"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defRPr/>
            </a:pPr>
            <a:r>
              <a:rPr lang="en-US" sz="1961" b="1" kern="0">
                <a:gradFill>
                  <a:gsLst>
                    <a:gs pos="0">
                      <a:srgbClr val="353535"/>
                    </a:gs>
                    <a:gs pos="100000">
                      <a:srgbClr val="353535"/>
                    </a:gs>
                  </a:gsLst>
                  <a:lin ang="5400000" scaled="0"/>
                </a:gradFill>
                <a:latin typeface="Segoe UI"/>
                <a:cs typeface="Segoe UI" pitchFamily="34" charset="0"/>
              </a:rPr>
              <a:t>Platform</a:t>
            </a:r>
          </a:p>
        </p:txBody>
      </p:sp>
      <p:grpSp>
        <p:nvGrpSpPr>
          <p:cNvPr id="6" name="Group 5"/>
          <p:cNvGrpSpPr/>
          <p:nvPr/>
        </p:nvGrpSpPr>
        <p:grpSpPr>
          <a:xfrm>
            <a:off x="3607331" y="5027847"/>
            <a:ext cx="8014736" cy="1115300"/>
            <a:chOff x="3607295" y="5027869"/>
            <a:chExt cx="8014850" cy="1115316"/>
          </a:xfrm>
        </p:grpSpPr>
        <p:grpSp>
          <p:nvGrpSpPr>
            <p:cNvPr id="1027" name="Group 1026"/>
            <p:cNvGrpSpPr/>
            <p:nvPr/>
          </p:nvGrpSpPr>
          <p:grpSpPr>
            <a:xfrm>
              <a:off x="10086139" y="5027869"/>
              <a:ext cx="1536006" cy="1115316"/>
              <a:chOff x="6334709" y="3399990"/>
              <a:chExt cx="1435608" cy="1042416"/>
            </a:xfrm>
          </p:grpSpPr>
          <p:sp>
            <p:nvSpPr>
              <p:cNvPr id="78" name="Rectangle 77"/>
              <p:cNvSpPr/>
              <p:nvPr/>
            </p:nvSpPr>
            <p:spPr bwMode="auto">
              <a:xfrm>
                <a:off x="6334709"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5" rIns="0" bIns="143405"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Bots</a:t>
                </a:r>
              </a:p>
              <a:p>
                <a:pPr algn="ctr" defTabSz="913949"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              </a:t>
                </a:r>
              </a:p>
            </p:txBody>
          </p:sp>
          <p:pic>
            <p:nvPicPr>
              <p:cNvPr id="1026" name="Picture 2" descr="Image result for azure bot service"/>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744471" y="3945503"/>
                <a:ext cx="616084" cy="32344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030" name="Group 1029"/>
            <p:cNvGrpSpPr/>
            <p:nvPr/>
          </p:nvGrpSpPr>
          <p:grpSpPr>
            <a:xfrm>
              <a:off x="3607295" y="5027869"/>
              <a:ext cx="1536006" cy="1115316"/>
              <a:chOff x="756806" y="3399990"/>
              <a:chExt cx="1435608" cy="1042416"/>
            </a:xfrm>
          </p:grpSpPr>
          <p:sp>
            <p:nvSpPr>
              <p:cNvPr id="73" name="Rectangle 72"/>
              <p:cNvSpPr/>
              <p:nvPr/>
            </p:nvSpPr>
            <p:spPr bwMode="auto">
              <a:xfrm>
                <a:off x="756806"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5" rIns="0" bIns="143405"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Data/storage</a:t>
                </a:r>
              </a:p>
            </p:txBody>
          </p:sp>
          <p:sp>
            <p:nvSpPr>
              <p:cNvPr id="28" name="Freeform 6"/>
              <p:cNvSpPr>
                <a:spLocks noEditPoints="1"/>
              </p:cNvSpPr>
              <p:nvPr/>
            </p:nvSpPr>
            <p:spPr bwMode="auto">
              <a:xfrm>
                <a:off x="1302978" y="3925683"/>
                <a:ext cx="343264" cy="343264"/>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chemeClr val="bg1"/>
              </a:solidFill>
              <a:ln>
                <a:noFill/>
              </a:ln>
            </p:spPr>
            <p:txBody>
              <a:bodyPr vert="horz" wrap="square" lIns="89628" tIns="44813" rIns="89628" bIns="44813" numCol="1" anchor="t" anchorCtr="0" compatLnSpc="1">
                <a:prstTxWarp prst="textNoShape">
                  <a:avLst/>
                </a:prstTxWarp>
              </a:bodyPr>
              <a:lstStyle/>
              <a:p>
                <a:pPr defTabSz="914161">
                  <a:defRPr/>
                </a:pPr>
                <a:endParaRPr lang="en-US" sz="1765" kern="0">
                  <a:solidFill>
                    <a:srgbClr val="505050"/>
                  </a:solidFill>
                  <a:latin typeface="Segoe UI"/>
                </a:endParaRPr>
              </a:p>
            </p:txBody>
          </p:sp>
        </p:grpSp>
        <p:grpSp>
          <p:nvGrpSpPr>
            <p:cNvPr id="1029" name="Group 1028"/>
            <p:cNvGrpSpPr/>
            <p:nvPr/>
          </p:nvGrpSpPr>
          <p:grpSpPr>
            <a:xfrm>
              <a:off x="5227006" y="5027869"/>
              <a:ext cx="1536006" cy="1115316"/>
              <a:chOff x="2124777" y="3399990"/>
              <a:chExt cx="1435608" cy="1042416"/>
            </a:xfrm>
          </p:grpSpPr>
          <p:sp>
            <p:nvSpPr>
              <p:cNvPr id="76" name="Rectangle 75"/>
              <p:cNvSpPr/>
              <p:nvPr/>
            </p:nvSpPr>
            <p:spPr bwMode="auto">
              <a:xfrm>
                <a:off x="2124777"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5" rIns="0" bIns="143405"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Messaging</a:t>
                </a:r>
              </a:p>
              <a:p>
                <a:pPr algn="ctr" defTabSz="913949"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              </a:t>
                </a:r>
              </a:p>
            </p:txBody>
          </p:sp>
          <p:sp>
            <p:nvSpPr>
              <p:cNvPr id="31" name="Freeform 10"/>
              <p:cNvSpPr>
                <a:spLocks noEditPoints="1"/>
              </p:cNvSpPr>
              <p:nvPr/>
            </p:nvSpPr>
            <p:spPr bwMode="auto">
              <a:xfrm>
                <a:off x="2670949" y="4030713"/>
                <a:ext cx="343264" cy="238234"/>
              </a:xfrm>
              <a:custGeom>
                <a:avLst/>
                <a:gdLst>
                  <a:gd name="T0" fmla="*/ 0 w 268"/>
                  <a:gd name="T1" fmla="*/ 186 h 186"/>
                  <a:gd name="T2" fmla="*/ 268 w 268"/>
                  <a:gd name="T3" fmla="*/ 186 h 186"/>
                  <a:gd name="T4" fmla="*/ 268 w 268"/>
                  <a:gd name="T5" fmla="*/ 0 h 186"/>
                  <a:gd name="T6" fmla="*/ 0 w 268"/>
                  <a:gd name="T7" fmla="*/ 0 h 186"/>
                  <a:gd name="T8" fmla="*/ 0 w 268"/>
                  <a:gd name="T9" fmla="*/ 186 h 186"/>
                  <a:gd name="T10" fmla="*/ 233 w 268"/>
                  <a:gd name="T11" fmla="*/ 17 h 186"/>
                  <a:gd name="T12" fmla="*/ 134 w 268"/>
                  <a:gd name="T13" fmla="*/ 82 h 186"/>
                  <a:gd name="T14" fmla="*/ 36 w 268"/>
                  <a:gd name="T15" fmla="*/ 17 h 186"/>
                  <a:gd name="T16" fmla="*/ 233 w 268"/>
                  <a:gd name="T17" fmla="*/ 17 h 186"/>
                  <a:gd name="T18" fmla="*/ 17 w 268"/>
                  <a:gd name="T19" fmla="*/ 25 h 186"/>
                  <a:gd name="T20" fmla="*/ 134 w 268"/>
                  <a:gd name="T21" fmla="*/ 103 h 186"/>
                  <a:gd name="T22" fmla="*/ 251 w 268"/>
                  <a:gd name="T23" fmla="*/ 25 h 186"/>
                  <a:gd name="T24" fmla="*/ 251 w 268"/>
                  <a:gd name="T25" fmla="*/ 169 h 186"/>
                  <a:gd name="T26" fmla="*/ 17 w 268"/>
                  <a:gd name="T27" fmla="*/ 169 h 186"/>
                  <a:gd name="T28" fmla="*/ 17 w 268"/>
                  <a:gd name="T29" fmla="*/ 2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186">
                    <a:moveTo>
                      <a:pt x="0" y="186"/>
                    </a:moveTo>
                    <a:lnTo>
                      <a:pt x="268" y="186"/>
                    </a:lnTo>
                    <a:lnTo>
                      <a:pt x="268" y="0"/>
                    </a:lnTo>
                    <a:lnTo>
                      <a:pt x="0" y="0"/>
                    </a:lnTo>
                    <a:lnTo>
                      <a:pt x="0" y="186"/>
                    </a:lnTo>
                    <a:close/>
                    <a:moveTo>
                      <a:pt x="233" y="17"/>
                    </a:moveTo>
                    <a:lnTo>
                      <a:pt x="134" y="82"/>
                    </a:lnTo>
                    <a:lnTo>
                      <a:pt x="36" y="17"/>
                    </a:lnTo>
                    <a:lnTo>
                      <a:pt x="233" y="17"/>
                    </a:lnTo>
                    <a:close/>
                    <a:moveTo>
                      <a:pt x="17" y="25"/>
                    </a:moveTo>
                    <a:lnTo>
                      <a:pt x="134" y="103"/>
                    </a:lnTo>
                    <a:lnTo>
                      <a:pt x="251" y="25"/>
                    </a:lnTo>
                    <a:lnTo>
                      <a:pt x="251" y="169"/>
                    </a:lnTo>
                    <a:lnTo>
                      <a:pt x="17" y="169"/>
                    </a:lnTo>
                    <a:lnTo>
                      <a:pt x="17" y="25"/>
                    </a:lnTo>
                    <a:close/>
                  </a:path>
                </a:pathLst>
              </a:custGeom>
              <a:solidFill>
                <a:schemeClr val="bg1"/>
              </a:solidFill>
              <a:ln>
                <a:noFill/>
              </a:ln>
            </p:spPr>
            <p:txBody>
              <a:bodyPr vert="horz" wrap="square" lIns="89628" tIns="44813" rIns="89628" bIns="44813" numCol="1" anchor="t" anchorCtr="0" compatLnSpc="1">
                <a:prstTxWarp prst="textNoShape">
                  <a:avLst/>
                </a:prstTxWarp>
              </a:bodyPr>
              <a:lstStyle/>
              <a:p>
                <a:pPr defTabSz="914161">
                  <a:defRPr/>
                </a:pPr>
                <a:endParaRPr lang="en-US" sz="1765" kern="0">
                  <a:solidFill>
                    <a:srgbClr val="505050"/>
                  </a:solidFill>
                  <a:latin typeface="Segoe UI"/>
                </a:endParaRPr>
              </a:p>
            </p:txBody>
          </p:sp>
        </p:grpSp>
        <p:grpSp>
          <p:nvGrpSpPr>
            <p:cNvPr id="1025" name="Group 1024"/>
            <p:cNvGrpSpPr/>
            <p:nvPr/>
          </p:nvGrpSpPr>
          <p:grpSpPr>
            <a:xfrm>
              <a:off x="8466428" y="5027869"/>
              <a:ext cx="1536006" cy="1115316"/>
              <a:chOff x="4851731" y="3399990"/>
              <a:chExt cx="1435608" cy="1042416"/>
            </a:xfrm>
          </p:grpSpPr>
          <p:sp>
            <p:nvSpPr>
              <p:cNvPr id="7" name="Rectangle 6"/>
              <p:cNvSpPr/>
              <p:nvPr/>
            </p:nvSpPr>
            <p:spPr bwMode="auto">
              <a:xfrm>
                <a:off x="4851731"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5" rIns="0" bIns="143405"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Intelligence</a:t>
                </a:r>
              </a:p>
              <a:p>
                <a:pPr algn="ctr" defTabSz="913949"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      </a:t>
                </a:r>
              </a:p>
            </p:txBody>
          </p:sp>
          <p:sp>
            <p:nvSpPr>
              <p:cNvPr id="34" name="Freeform 14"/>
              <p:cNvSpPr>
                <a:spLocks noEditPoints="1"/>
              </p:cNvSpPr>
              <p:nvPr/>
            </p:nvSpPr>
            <p:spPr bwMode="auto">
              <a:xfrm>
                <a:off x="5458102" y="4007657"/>
                <a:ext cx="222866" cy="261290"/>
              </a:xfrm>
              <a:custGeom>
                <a:avLst/>
                <a:gdLst>
                  <a:gd name="T0" fmla="*/ 81 w 82"/>
                  <a:gd name="T1" fmla="*/ 76 h 96"/>
                  <a:gd name="T2" fmla="*/ 61 w 82"/>
                  <a:gd name="T3" fmla="*/ 39 h 96"/>
                  <a:gd name="T4" fmla="*/ 61 w 82"/>
                  <a:gd name="T5" fmla="*/ 8 h 96"/>
                  <a:gd name="T6" fmla="*/ 65 w 82"/>
                  <a:gd name="T7" fmla="*/ 8 h 96"/>
                  <a:gd name="T8" fmla="*/ 65 w 82"/>
                  <a:gd name="T9" fmla="*/ 0 h 96"/>
                  <a:gd name="T10" fmla="*/ 61 w 82"/>
                  <a:gd name="T11" fmla="*/ 0 h 96"/>
                  <a:gd name="T12" fmla="*/ 21 w 82"/>
                  <a:gd name="T13" fmla="*/ 0 h 96"/>
                  <a:gd name="T14" fmla="*/ 17 w 82"/>
                  <a:gd name="T15" fmla="*/ 0 h 96"/>
                  <a:gd name="T16" fmla="*/ 17 w 82"/>
                  <a:gd name="T17" fmla="*/ 8 h 96"/>
                  <a:gd name="T18" fmla="*/ 21 w 82"/>
                  <a:gd name="T19" fmla="*/ 8 h 96"/>
                  <a:gd name="T20" fmla="*/ 21 w 82"/>
                  <a:gd name="T21" fmla="*/ 39 h 96"/>
                  <a:gd name="T22" fmla="*/ 1 w 82"/>
                  <a:gd name="T23" fmla="*/ 76 h 96"/>
                  <a:gd name="T24" fmla="*/ 0 w 82"/>
                  <a:gd name="T25" fmla="*/ 82 h 96"/>
                  <a:gd name="T26" fmla="*/ 3 w 82"/>
                  <a:gd name="T27" fmla="*/ 92 h 96"/>
                  <a:gd name="T28" fmla="*/ 13 w 82"/>
                  <a:gd name="T29" fmla="*/ 96 h 96"/>
                  <a:gd name="T30" fmla="*/ 69 w 82"/>
                  <a:gd name="T31" fmla="*/ 96 h 96"/>
                  <a:gd name="T32" fmla="*/ 79 w 82"/>
                  <a:gd name="T33" fmla="*/ 92 h 96"/>
                  <a:gd name="T34" fmla="*/ 82 w 82"/>
                  <a:gd name="T35" fmla="*/ 82 h 96"/>
                  <a:gd name="T36" fmla="*/ 81 w 82"/>
                  <a:gd name="T37" fmla="*/ 76 h 96"/>
                  <a:gd name="T38" fmla="*/ 53 w 82"/>
                  <a:gd name="T39" fmla="*/ 8 h 96"/>
                  <a:gd name="T40" fmla="*/ 53 w 82"/>
                  <a:gd name="T41" fmla="*/ 16 h 96"/>
                  <a:gd name="T42" fmla="*/ 45 w 82"/>
                  <a:gd name="T43" fmla="*/ 16 h 96"/>
                  <a:gd name="T44" fmla="*/ 45 w 82"/>
                  <a:gd name="T45" fmla="*/ 24 h 96"/>
                  <a:gd name="T46" fmla="*/ 53 w 82"/>
                  <a:gd name="T47" fmla="*/ 24 h 96"/>
                  <a:gd name="T48" fmla="*/ 53 w 82"/>
                  <a:gd name="T49" fmla="*/ 32 h 96"/>
                  <a:gd name="T50" fmla="*/ 45 w 82"/>
                  <a:gd name="T51" fmla="*/ 32 h 96"/>
                  <a:gd name="T52" fmla="*/ 45 w 82"/>
                  <a:gd name="T53" fmla="*/ 40 h 96"/>
                  <a:gd name="T54" fmla="*/ 53 w 82"/>
                  <a:gd name="T55" fmla="*/ 40 h 96"/>
                  <a:gd name="T56" fmla="*/ 53 w 82"/>
                  <a:gd name="T57" fmla="*/ 41 h 96"/>
                  <a:gd name="T58" fmla="*/ 57 w 82"/>
                  <a:gd name="T59" fmla="*/ 48 h 96"/>
                  <a:gd name="T60" fmla="*/ 45 w 82"/>
                  <a:gd name="T61" fmla="*/ 48 h 96"/>
                  <a:gd name="T62" fmla="*/ 45 w 82"/>
                  <a:gd name="T63" fmla="*/ 56 h 96"/>
                  <a:gd name="T64" fmla="*/ 61 w 82"/>
                  <a:gd name="T65" fmla="*/ 56 h 96"/>
                  <a:gd name="T66" fmla="*/ 65 w 82"/>
                  <a:gd name="T67" fmla="*/ 64 h 96"/>
                  <a:gd name="T68" fmla="*/ 17 w 82"/>
                  <a:gd name="T69" fmla="*/ 64 h 96"/>
                  <a:gd name="T70" fmla="*/ 29 w 82"/>
                  <a:gd name="T71" fmla="*/ 41 h 96"/>
                  <a:gd name="T72" fmla="*/ 29 w 82"/>
                  <a:gd name="T73" fmla="*/ 40 h 96"/>
                  <a:gd name="T74" fmla="*/ 29 w 82"/>
                  <a:gd name="T75" fmla="*/ 8 h 96"/>
                  <a:gd name="T76" fmla="*/ 53 w 82"/>
                  <a:gd name="T77" fmla="*/ 8 h 96"/>
                  <a:gd name="T78" fmla="*/ 73 w 82"/>
                  <a:gd name="T79" fmla="*/ 86 h 96"/>
                  <a:gd name="T80" fmla="*/ 69 w 82"/>
                  <a:gd name="T81" fmla="*/ 88 h 96"/>
                  <a:gd name="T82" fmla="*/ 13 w 82"/>
                  <a:gd name="T83" fmla="*/ 88 h 96"/>
                  <a:gd name="T84" fmla="*/ 9 w 82"/>
                  <a:gd name="T85" fmla="*/ 86 h 96"/>
                  <a:gd name="T86" fmla="*/ 8 w 82"/>
                  <a:gd name="T87" fmla="*/ 82 h 96"/>
                  <a:gd name="T88" fmla="*/ 8 w 82"/>
                  <a:gd name="T89" fmla="*/ 80 h 96"/>
                  <a:gd name="T90" fmla="*/ 12 w 82"/>
                  <a:gd name="T91" fmla="*/ 72 h 96"/>
                  <a:gd name="T92" fmla="*/ 70 w 82"/>
                  <a:gd name="T93" fmla="*/ 72 h 96"/>
                  <a:gd name="T94" fmla="*/ 74 w 82"/>
                  <a:gd name="T95" fmla="*/ 80 h 96"/>
                  <a:gd name="T96" fmla="*/ 74 w 82"/>
                  <a:gd name="T97" fmla="*/ 82 h 96"/>
                  <a:gd name="T98" fmla="*/ 73 w 82"/>
                  <a:gd name="T99" fmla="*/ 8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 h="96">
                    <a:moveTo>
                      <a:pt x="81" y="76"/>
                    </a:moveTo>
                    <a:cubicBezTo>
                      <a:pt x="61" y="39"/>
                      <a:pt x="61" y="39"/>
                      <a:pt x="61" y="39"/>
                    </a:cubicBezTo>
                    <a:cubicBezTo>
                      <a:pt x="61" y="8"/>
                      <a:pt x="61" y="8"/>
                      <a:pt x="61" y="8"/>
                    </a:cubicBezTo>
                    <a:cubicBezTo>
                      <a:pt x="65" y="8"/>
                      <a:pt x="65" y="8"/>
                      <a:pt x="65" y="8"/>
                    </a:cubicBezTo>
                    <a:cubicBezTo>
                      <a:pt x="65" y="0"/>
                      <a:pt x="65" y="0"/>
                      <a:pt x="65" y="0"/>
                    </a:cubicBezTo>
                    <a:cubicBezTo>
                      <a:pt x="61" y="0"/>
                      <a:pt x="61" y="0"/>
                      <a:pt x="61" y="0"/>
                    </a:cubicBezTo>
                    <a:cubicBezTo>
                      <a:pt x="21" y="0"/>
                      <a:pt x="21" y="0"/>
                      <a:pt x="21" y="0"/>
                    </a:cubicBezTo>
                    <a:cubicBezTo>
                      <a:pt x="17" y="0"/>
                      <a:pt x="17" y="0"/>
                      <a:pt x="17" y="0"/>
                    </a:cubicBezTo>
                    <a:cubicBezTo>
                      <a:pt x="17" y="8"/>
                      <a:pt x="17" y="8"/>
                      <a:pt x="17" y="8"/>
                    </a:cubicBezTo>
                    <a:cubicBezTo>
                      <a:pt x="21" y="8"/>
                      <a:pt x="21" y="8"/>
                      <a:pt x="21" y="8"/>
                    </a:cubicBezTo>
                    <a:cubicBezTo>
                      <a:pt x="21" y="39"/>
                      <a:pt x="21" y="39"/>
                      <a:pt x="21" y="39"/>
                    </a:cubicBezTo>
                    <a:cubicBezTo>
                      <a:pt x="1" y="76"/>
                      <a:pt x="1" y="76"/>
                      <a:pt x="1" y="76"/>
                    </a:cubicBezTo>
                    <a:cubicBezTo>
                      <a:pt x="0" y="78"/>
                      <a:pt x="0" y="80"/>
                      <a:pt x="0" y="82"/>
                    </a:cubicBezTo>
                    <a:cubicBezTo>
                      <a:pt x="0" y="86"/>
                      <a:pt x="1" y="89"/>
                      <a:pt x="3" y="92"/>
                    </a:cubicBezTo>
                    <a:cubicBezTo>
                      <a:pt x="6" y="94"/>
                      <a:pt x="9" y="96"/>
                      <a:pt x="13" y="96"/>
                    </a:cubicBezTo>
                    <a:cubicBezTo>
                      <a:pt x="69" y="96"/>
                      <a:pt x="69" y="96"/>
                      <a:pt x="69" y="96"/>
                    </a:cubicBezTo>
                    <a:cubicBezTo>
                      <a:pt x="73" y="96"/>
                      <a:pt x="76" y="94"/>
                      <a:pt x="79" y="92"/>
                    </a:cubicBezTo>
                    <a:cubicBezTo>
                      <a:pt x="81" y="89"/>
                      <a:pt x="82" y="86"/>
                      <a:pt x="82" y="82"/>
                    </a:cubicBezTo>
                    <a:cubicBezTo>
                      <a:pt x="82" y="80"/>
                      <a:pt x="82" y="78"/>
                      <a:pt x="81" y="76"/>
                    </a:cubicBezTo>
                    <a:close/>
                    <a:moveTo>
                      <a:pt x="53" y="8"/>
                    </a:moveTo>
                    <a:cubicBezTo>
                      <a:pt x="53" y="16"/>
                      <a:pt x="53" y="16"/>
                      <a:pt x="53" y="16"/>
                    </a:cubicBezTo>
                    <a:cubicBezTo>
                      <a:pt x="45" y="16"/>
                      <a:pt x="45" y="16"/>
                      <a:pt x="45" y="16"/>
                    </a:cubicBezTo>
                    <a:cubicBezTo>
                      <a:pt x="45" y="24"/>
                      <a:pt x="45" y="24"/>
                      <a:pt x="45" y="24"/>
                    </a:cubicBezTo>
                    <a:cubicBezTo>
                      <a:pt x="53" y="24"/>
                      <a:pt x="53" y="24"/>
                      <a:pt x="53" y="24"/>
                    </a:cubicBezTo>
                    <a:cubicBezTo>
                      <a:pt x="53" y="32"/>
                      <a:pt x="53" y="32"/>
                      <a:pt x="53" y="32"/>
                    </a:cubicBezTo>
                    <a:cubicBezTo>
                      <a:pt x="45" y="32"/>
                      <a:pt x="45" y="32"/>
                      <a:pt x="45" y="32"/>
                    </a:cubicBezTo>
                    <a:cubicBezTo>
                      <a:pt x="45" y="40"/>
                      <a:pt x="45" y="40"/>
                      <a:pt x="45" y="40"/>
                    </a:cubicBezTo>
                    <a:cubicBezTo>
                      <a:pt x="53" y="40"/>
                      <a:pt x="53" y="40"/>
                      <a:pt x="53" y="40"/>
                    </a:cubicBezTo>
                    <a:cubicBezTo>
                      <a:pt x="53" y="41"/>
                      <a:pt x="53" y="41"/>
                      <a:pt x="53" y="41"/>
                    </a:cubicBezTo>
                    <a:cubicBezTo>
                      <a:pt x="57" y="48"/>
                      <a:pt x="57" y="48"/>
                      <a:pt x="57" y="48"/>
                    </a:cubicBezTo>
                    <a:cubicBezTo>
                      <a:pt x="45" y="48"/>
                      <a:pt x="45" y="48"/>
                      <a:pt x="45" y="48"/>
                    </a:cubicBezTo>
                    <a:cubicBezTo>
                      <a:pt x="45" y="56"/>
                      <a:pt x="45" y="56"/>
                      <a:pt x="45" y="56"/>
                    </a:cubicBezTo>
                    <a:cubicBezTo>
                      <a:pt x="61" y="56"/>
                      <a:pt x="61" y="56"/>
                      <a:pt x="61" y="56"/>
                    </a:cubicBezTo>
                    <a:cubicBezTo>
                      <a:pt x="65" y="64"/>
                      <a:pt x="65" y="64"/>
                      <a:pt x="65" y="64"/>
                    </a:cubicBezTo>
                    <a:cubicBezTo>
                      <a:pt x="17" y="64"/>
                      <a:pt x="17" y="64"/>
                      <a:pt x="17" y="64"/>
                    </a:cubicBezTo>
                    <a:cubicBezTo>
                      <a:pt x="29" y="41"/>
                      <a:pt x="29" y="41"/>
                      <a:pt x="29" y="41"/>
                    </a:cubicBezTo>
                    <a:cubicBezTo>
                      <a:pt x="29" y="40"/>
                      <a:pt x="29" y="40"/>
                      <a:pt x="29" y="40"/>
                    </a:cubicBezTo>
                    <a:cubicBezTo>
                      <a:pt x="29" y="8"/>
                      <a:pt x="29" y="8"/>
                      <a:pt x="29" y="8"/>
                    </a:cubicBezTo>
                    <a:lnTo>
                      <a:pt x="53" y="8"/>
                    </a:lnTo>
                    <a:close/>
                    <a:moveTo>
                      <a:pt x="73" y="86"/>
                    </a:moveTo>
                    <a:cubicBezTo>
                      <a:pt x="72" y="87"/>
                      <a:pt x="71" y="88"/>
                      <a:pt x="69" y="88"/>
                    </a:cubicBezTo>
                    <a:cubicBezTo>
                      <a:pt x="13" y="88"/>
                      <a:pt x="13" y="88"/>
                      <a:pt x="13" y="88"/>
                    </a:cubicBezTo>
                    <a:cubicBezTo>
                      <a:pt x="12" y="88"/>
                      <a:pt x="10" y="87"/>
                      <a:pt x="9" y="86"/>
                    </a:cubicBezTo>
                    <a:cubicBezTo>
                      <a:pt x="8" y="85"/>
                      <a:pt x="8" y="84"/>
                      <a:pt x="8" y="82"/>
                    </a:cubicBezTo>
                    <a:cubicBezTo>
                      <a:pt x="8" y="81"/>
                      <a:pt x="8" y="81"/>
                      <a:pt x="8" y="80"/>
                    </a:cubicBezTo>
                    <a:cubicBezTo>
                      <a:pt x="12" y="72"/>
                      <a:pt x="12" y="72"/>
                      <a:pt x="12" y="72"/>
                    </a:cubicBezTo>
                    <a:cubicBezTo>
                      <a:pt x="70" y="72"/>
                      <a:pt x="70" y="72"/>
                      <a:pt x="70" y="72"/>
                    </a:cubicBezTo>
                    <a:cubicBezTo>
                      <a:pt x="74" y="80"/>
                      <a:pt x="74" y="80"/>
                      <a:pt x="74" y="80"/>
                    </a:cubicBezTo>
                    <a:cubicBezTo>
                      <a:pt x="74" y="81"/>
                      <a:pt x="74" y="81"/>
                      <a:pt x="74" y="82"/>
                    </a:cubicBezTo>
                    <a:cubicBezTo>
                      <a:pt x="74" y="84"/>
                      <a:pt x="74" y="85"/>
                      <a:pt x="73" y="86"/>
                    </a:cubicBezTo>
                    <a:close/>
                  </a:path>
                </a:pathLst>
              </a:custGeom>
              <a:solidFill>
                <a:schemeClr val="bg1"/>
              </a:solidFill>
              <a:ln>
                <a:noFill/>
              </a:ln>
            </p:spPr>
            <p:txBody>
              <a:bodyPr vert="horz" wrap="square" lIns="89628" tIns="44813" rIns="89628" bIns="44813" numCol="1" anchor="t" anchorCtr="0" compatLnSpc="1">
                <a:prstTxWarp prst="textNoShape">
                  <a:avLst/>
                </a:prstTxWarp>
              </a:bodyPr>
              <a:lstStyle/>
              <a:p>
                <a:pPr defTabSz="914161">
                  <a:defRPr/>
                </a:pPr>
                <a:endParaRPr lang="en-US" sz="1765" kern="0">
                  <a:solidFill>
                    <a:srgbClr val="505050"/>
                  </a:solidFill>
                  <a:latin typeface="Segoe UI"/>
                </a:endParaRPr>
              </a:p>
            </p:txBody>
          </p:sp>
        </p:grpSp>
        <p:grpSp>
          <p:nvGrpSpPr>
            <p:cNvPr id="1028" name="Group 1027"/>
            <p:cNvGrpSpPr/>
            <p:nvPr/>
          </p:nvGrpSpPr>
          <p:grpSpPr>
            <a:xfrm>
              <a:off x="6846717" y="5027869"/>
              <a:ext cx="1536006" cy="1115316"/>
              <a:chOff x="3371122" y="3399990"/>
              <a:chExt cx="1435608" cy="1042416"/>
            </a:xfrm>
          </p:grpSpPr>
          <p:sp>
            <p:nvSpPr>
              <p:cNvPr id="96" name="Rectangle 95"/>
              <p:cNvSpPr/>
              <p:nvPr/>
            </p:nvSpPr>
            <p:spPr bwMode="auto">
              <a:xfrm>
                <a:off x="3371122"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5" rIns="0" bIns="143405"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Gateway Connectors</a:t>
                </a:r>
              </a:p>
              <a:p>
                <a:pPr algn="ctr" defTabSz="913949"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           </a:t>
                </a:r>
              </a:p>
            </p:txBody>
          </p:sp>
          <p:sp>
            <p:nvSpPr>
              <p:cNvPr id="51" name="Freeform 29"/>
              <p:cNvSpPr>
                <a:spLocks/>
              </p:cNvSpPr>
              <p:nvPr/>
            </p:nvSpPr>
            <p:spPr bwMode="auto">
              <a:xfrm>
                <a:off x="3917293" y="4051205"/>
                <a:ext cx="343266" cy="217742"/>
              </a:xfrm>
              <a:custGeom>
                <a:avLst/>
                <a:gdLst>
                  <a:gd name="T0" fmla="*/ 184 w 268"/>
                  <a:gd name="T1" fmla="*/ 42 h 170"/>
                  <a:gd name="T2" fmla="*/ 184 w 268"/>
                  <a:gd name="T3" fmla="*/ 25 h 170"/>
                  <a:gd name="T4" fmla="*/ 168 w 268"/>
                  <a:gd name="T5" fmla="*/ 25 h 170"/>
                  <a:gd name="T6" fmla="*/ 100 w 268"/>
                  <a:gd name="T7" fmla="*/ 25 h 170"/>
                  <a:gd name="T8" fmla="*/ 100 w 268"/>
                  <a:gd name="T9" fmla="*/ 17 h 170"/>
                  <a:gd name="T10" fmla="*/ 100 w 268"/>
                  <a:gd name="T11" fmla="*/ 0 h 170"/>
                  <a:gd name="T12" fmla="*/ 84 w 268"/>
                  <a:gd name="T13" fmla="*/ 0 h 170"/>
                  <a:gd name="T14" fmla="*/ 0 w 268"/>
                  <a:gd name="T15" fmla="*/ 0 h 170"/>
                  <a:gd name="T16" fmla="*/ 0 w 268"/>
                  <a:gd name="T17" fmla="*/ 17 h 170"/>
                  <a:gd name="T18" fmla="*/ 84 w 268"/>
                  <a:gd name="T19" fmla="*/ 17 h 170"/>
                  <a:gd name="T20" fmla="*/ 84 w 268"/>
                  <a:gd name="T21" fmla="*/ 51 h 170"/>
                  <a:gd name="T22" fmla="*/ 0 w 268"/>
                  <a:gd name="T23" fmla="*/ 51 h 170"/>
                  <a:gd name="T24" fmla="*/ 0 w 268"/>
                  <a:gd name="T25" fmla="*/ 68 h 170"/>
                  <a:gd name="T26" fmla="*/ 84 w 268"/>
                  <a:gd name="T27" fmla="*/ 68 h 170"/>
                  <a:gd name="T28" fmla="*/ 100 w 268"/>
                  <a:gd name="T29" fmla="*/ 68 h 170"/>
                  <a:gd name="T30" fmla="*/ 100 w 268"/>
                  <a:gd name="T31" fmla="*/ 51 h 170"/>
                  <a:gd name="T32" fmla="*/ 100 w 268"/>
                  <a:gd name="T33" fmla="*/ 42 h 170"/>
                  <a:gd name="T34" fmla="*/ 168 w 268"/>
                  <a:gd name="T35" fmla="*/ 42 h 170"/>
                  <a:gd name="T36" fmla="*/ 168 w 268"/>
                  <a:gd name="T37" fmla="*/ 128 h 170"/>
                  <a:gd name="T38" fmla="*/ 100 w 268"/>
                  <a:gd name="T39" fmla="*/ 128 h 170"/>
                  <a:gd name="T40" fmla="*/ 100 w 268"/>
                  <a:gd name="T41" fmla="*/ 119 h 170"/>
                  <a:gd name="T42" fmla="*/ 100 w 268"/>
                  <a:gd name="T43" fmla="*/ 102 h 170"/>
                  <a:gd name="T44" fmla="*/ 84 w 268"/>
                  <a:gd name="T45" fmla="*/ 102 h 170"/>
                  <a:gd name="T46" fmla="*/ 0 w 268"/>
                  <a:gd name="T47" fmla="*/ 102 h 170"/>
                  <a:gd name="T48" fmla="*/ 0 w 268"/>
                  <a:gd name="T49" fmla="*/ 119 h 170"/>
                  <a:gd name="T50" fmla="*/ 84 w 268"/>
                  <a:gd name="T51" fmla="*/ 119 h 170"/>
                  <a:gd name="T52" fmla="*/ 84 w 268"/>
                  <a:gd name="T53" fmla="*/ 153 h 170"/>
                  <a:gd name="T54" fmla="*/ 0 w 268"/>
                  <a:gd name="T55" fmla="*/ 153 h 170"/>
                  <a:gd name="T56" fmla="*/ 0 w 268"/>
                  <a:gd name="T57" fmla="*/ 170 h 170"/>
                  <a:gd name="T58" fmla="*/ 84 w 268"/>
                  <a:gd name="T59" fmla="*/ 170 h 170"/>
                  <a:gd name="T60" fmla="*/ 100 w 268"/>
                  <a:gd name="T61" fmla="*/ 170 h 170"/>
                  <a:gd name="T62" fmla="*/ 100 w 268"/>
                  <a:gd name="T63" fmla="*/ 153 h 170"/>
                  <a:gd name="T64" fmla="*/ 100 w 268"/>
                  <a:gd name="T65" fmla="*/ 145 h 170"/>
                  <a:gd name="T66" fmla="*/ 168 w 268"/>
                  <a:gd name="T67" fmla="*/ 145 h 170"/>
                  <a:gd name="T68" fmla="*/ 184 w 268"/>
                  <a:gd name="T69" fmla="*/ 145 h 170"/>
                  <a:gd name="T70" fmla="*/ 184 w 268"/>
                  <a:gd name="T71" fmla="*/ 128 h 170"/>
                  <a:gd name="T72" fmla="*/ 184 w 268"/>
                  <a:gd name="T73" fmla="*/ 94 h 170"/>
                  <a:gd name="T74" fmla="*/ 268 w 268"/>
                  <a:gd name="T75" fmla="*/ 94 h 170"/>
                  <a:gd name="T76" fmla="*/ 268 w 268"/>
                  <a:gd name="T77" fmla="*/ 77 h 170"/>
                  <a:gd name="T78" fmla="*/ 184 w 268"/>
                  <a:gd name="T79" fmla="*/ 77 h 170"/>
                  <a:gd name="T80" fmla="*/ 184 w 268"/>
                  <a:gd name="T81" fmla="*/ 4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8" h="170">
                    <a:moveTo>
                      <a:pt x="184" y="42"/>
                    </a:moveTo>
                    <a:lnTo>
                      <a:pt x="184" y="25"/>
                    </a:lnTo>
                    <a:lnTo>
                      <a:pt x="168" y="25"/>
                    </a:lnTo>
                    <a:lnTo>
                      <a:pt x="100" y="25"/>
                    </a:lnTo>
                    <a:lnTo>
                      <a:pt x="100" y="17"/>
                    </a:lnTo>
                    <a:lnTo>
                      <a:pt x="100" y="0"/>
                    </a:lnTo>
                    <a:lnTo>
                      <a:pt x="84" y="0"/>
                    </a:lnTo>
                    <a:lnTo>
                      <a:pt x="0" y="0"/>
                    </a:lnTo>
                    <a:lnTo>
                      <a:pt x="0" y="17"/>
                    </a:lnTo>
                    <a:lnTo>
                      <a:pt x="84" y="17"/>
                    </a:lnTo>
                    <a:lnTo>
                      <a:pt x="84" y="51"/>
                    </a:lnTo>
                    <a:lnTo>
                      <a:pt x="0" y="51"/>
                    </a:lnTo>
                    <a:lnTo>
                      <a:pt x="0" y="68"/>
                    </a:lnTo>
                    <a:lnTo>
                      <a:pt x="84" y="68"/>
                    </a:lnTo>
                    <a:lnTo>
                      <a:pt x="100" y="68"/>
                    </a:lnTo>
                    <a:lnTo>
                      <a:pt x="100" y="51"/>
                    </a:lnTo>
                    <a:lnTo>
                      <a:pt x="100" y="42"/>
                    </a:lnTo>
                    <a:lnTo>
                      <a:pt x="168" y="42"/>
                    </a:lnTo>
                    <a:lnTo>
                      <a:pt x="168" y="128"/>
                    </a:lnTo>
                    <a:lnTo>
                      <a:pt x="100" y="128"/>
                    </a:lnTo>
                    <a:lnTo>
                      <a:pt x="100" y="119"/>
                    </a:lnTo>
                    <a:lnTo>
                      <a:pt x="100" y="102"/>
                    </a:lnTo>
                    <a:lnTo>
                      <a:pt x="84" y="102"/>
                    </a:lnTo>
                    <a:lnTo>
                      <a:pt x="0" y="102"/>
                    </a:lnTo>
                    <a:lnTo>
                      <a:pt x="0" y="119"/>
                    </a:lnTo>
                    <a:lnTo>
                      <a:pt x="84" y="119"/>
                    </a:lnTo>
                    <a:lnTo>
                      <a:pt x="84" y="153"/>
                    </a:lnTo>
                    <a:lnTo>
                      <a:pt x="0" y="153"/>
                    </a:lnTo>
                    <a:lnTo>
                      <a:pt x="0" y="170"/>
                    </a:lnTo>
                    <a:lnTo>
                      <a:pt x="84" y="170"/>
                    </a:lnTo>
                    <a:lnTo>
                      <a:pt x="100" y="170"/>
                    </a:lnTo>
                    <a:lnTo>
                      <a:pt x="100" y="153"/>
                    </a:lnTo>
                    <a:lnTo>
                      <a:pt x="100" y="145"/>
                    </a:lnTo>
                    <a:lnTo>
                      <a:pt x="168" y="145"/>
                    </a:lnTo>
                    <a:lnTo>
                      <a:pt x="184" y="145"/>
                    </a:lnTo>
                    <a:lnTo>
                      <a:pt x="184" y="128"/>
                    </a:lnTo>
                    <a:lnTo>
                      <a:pt x="184" y="94"/>
                    </a:lnTo>
                    <a:lnTo>
                      <a:pt x="268" y="94"/>
                    </a:lnTo>
                    <a:lnTo>
                      <a:pt x="268" y="77"/>
                    </a:lnTo>
                    <a:lnTo>
                      <a:pt x="184" y="77"/>
                    </a:lnTo>
                    <a:lnTo>
                      <a:pt x="184" y="42"/>
                    </a:lnTo>
                    <a:close/>
                  </a:path>
                </a:pathLst>
              </a:custGeom>
              <a:solidFill>
                <a:schemeClr val="bg1"/>
              </a:solidFill>
              <a:ln>
                <a:noFill/>
              </a:ln>
            </p:spPr>
            <p:txBody>
              <a:bodyPr vert="horz" wrap="square" lIns="89628" tIns="44813" rIns="89628" bIns="44813" numCol="1" anchor="t" anchorCtr="0" compatLnSpc="1">
                <a:prstTxWarp prst="textNoShape">
                  <a:avLst/>
                </a:prstTxWarp>
              </a:bodyPr>
              <a:lstStyle/>
              <a:p>
                <a:pPr defTabSz="914161">
                  <a:defRPr/>
                </a:pPr>
                <a:endParaRPr lang="en-US" sz="1765" kern="0">
                  <a:solidFill>
                    <a:srgbClr val="505050"/>
                  </a:solidFill>
                  <a:latin typeface="Segoe UI"/>
                </a:endParaRPr>
              </a:p>
            </p:txBody>
          </p:sp>
        </p:grpSp>
      </p:grpSp>
      <p:grpSp>
        <p:nvGrpSpPr>
          <p:cNvPr id="13" name="Group 12"/>
          <p:cNvGrpSpPr/>
          <p:nvPr/>
        </p:nvGrpSpPr>
        <p:grpSpPr>
          <a:xfrm>
            <a:off x="3607335" y="2342421"/>
            <a:ext cx="3982486" cy="2196080"/>
            <a:chOff x="3607295" y="2342403"/>
            <a:chExt cx="3982543" cy="2196111"/>
          </a:xfrm>
        </p:grpSpPr>
        <p:sp>
          <p:nvSpPr>
            <p:cNvPr id="5" name="Rectangle 4"/>
            <p:cNvSpPr/>
            <p:nvPr/>
          </p:nvSpPr>
          <p:spPr bwMode="auto">
            <a:xfrm>
              <a:off x="3607295" y="2342403"/>
              <a:ext cx="3982543" cy="593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7" tIns="146302" rIns="182878" bIns="146302" numCol="1" spcCol="0" rtlCol="0" fromWordArt="0" anchor="t" anchorCtr="0" forceAA="0" compatLnSpc="1">
              <a:prstTxWarp prst="textNoShape">
                <a:avLst/>
              </a:prstTxWarp>
              <a:noAutofit/>
            </a:bodyPr>
            <a:lstStyle/>
            <a:p>
              <a:pPr defTabSz="932494" fontAlgn="base">
                <a:lnSpc>
                  <a:spcPct val="90000"/>
                </a:lnSpc>
                <a:spcBef>
                  <a:spcPct val="0"/>
                </a:spcBef>
                <a:spcAft>
                  <a:spcPct val="0"/>
                </a:spcAft>
              </a:pPr>
              <a:r>
                <a:rPr lang="en-US" sz="2400" b="1" kern="0">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59" name="Rectangle 58"/>
            <p:cNvSpPr/>
            <p:nvPr/>
          </p:nvSpPr>
          <p:spPr bwMode="auto">
            <a:xfrm>
              <a:off x="3607295" y="2936247"/>
              <a:ext cx="3982543" cy="160226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228606" indent="-228606" defTabSz="914411">
                <a:spcAft>
                  <a:spcPts val="1200"/>
                </a:spcAft>
                <a:buFont typeface="Arial" panose="020B0604020202020204" pitchFamily="34" charset="0"/>
                <a:buChar char="•"/>
              </a:pPr>
              <a:r>
                <a:rPr lang="en-US" sz="2000" kern="0">
                  <a:gradFill>
                    <a:gsLst>
                      <a:gs pos="1250">
                        <a:srgbClr val="353535"/>
                      </a:gs>
                      <a:gs pos="100000">
                        <a:srgbClr val="353535"/>
                      </a:gs>
                    </a:gsLst>
                    <a:lin ang="5400000" scaled="0"/>
                  </a:gradFill>
                  <a:latin typeface="Segoe UI Semilight"/>
                  <a:ea typeface="Times New Roman" panose="02020603050405020304" pitchFamily="18" charset="0"/>
                </a:rPr>
                <a:t>Developer tooling</a:t>
              </a:r>
              <a:endParaRPr lang="en-US" sz="2000" kern="0">
                <a:gradFill>
                  <a:gsLst>
                    <a:gs pos="1250">
                      <a:srgbClr val="353535"/>
                    </a:gs>
                    <a:gs pos="100000">
                      <a:srgbClr val="353535"/>
                    </a:gs>
                  </a:gsLst>
                  <a:lin ang="5400000" scaled="0"/>
                </a:gradFill>
                <a:latin typeface="Segoe UI Semilight"/>
                <a:ea typeface="Calibri" panose="020F0502020204030204" pitchFamily="34" charset="0"/>
              </a:endParaRPr>
            </a:p>
            <a:p>
              <a:pPr marL="228606" indent="-228606" defTabSz="914411">
                <a:spcAft>
                  <a:spcPts val="1200"/>
                </a:spcAft>
                <a:buFont typeface="Arial" panose="020B0604020202020204" pitchFamily="34" charset="0"/>
                <a:buChar char="•"/>
              </a:pPr>
              <a:r>
                <a:rPr lang="en-US" sz="2000" kern="0">
                  <a:gradFill>
                    <a:gsLst>
                      <a:gs pos="1250">
                        <a:srgbClr val="353535"/>
                      </a:gs>
                      <a:gs pos="100000">
                        <a:srgbClr val="353535"/>
                      </a:gs>
                    </a:gsLst>
                    <a:lin ang="5400000" scaled="0"/>
                  </a:gradFill>
                  <a:latin typeface="Segoe UI Semilight"/>
                  <a:ea typeface="Times New Roman" panose="02020603050405020304" pitchFamily="18" charset="0"/>
                </a:rPr>
                <a:t>Bindings and triggers</a:t>
              </a:r>
              <a:endParaRPr lang="en-US" sz="2000" kern="0">
                <a:gradFill>
                  <a:gsLst>
                    <a:gs pos="1250">
                      <a:srgbClr val="353535"/>
                    </a:gs>
                    <a:gs pos="100000">
                      <a:srgbClr val="353535"/>
                    </a:gs>
                  </a:gsLst>
                  <a:lin ang="5400000" scaled="0"/>
                </a:gradFill>
                <a:latin typeface="Segoe UI Semilight"/>
                <a:ea typeface="Calibri" panose="020F0502020204030204" pitchFamily="34" charset="0"/>
              </a:endParaRPr>
            </a:p>
            <a:p>
              <a:pPr marL="228606" indent="-228606" defTabSz="914411">
                <a:spcAft>
                  <a:spcPts val="1200"/>
                </a:spcAft>
                <a:buFont typeface="Arial" panose="020B0604020202020204" pitchFamily="34" charset="0"/>
                <a:buChar char="•"/>
              </a:pPr>
              <a:r>
                <a:rPr lang="en-US" sz="2000" kern="0">
                  <a:gradFill>
                    <a:gsLst>
                      <a:gs pos="1250">
                        <a:srgbClr val="353535"/>
                      </a:gs>
                      <a:gs pos="100000">
                        <a:srgbClr val="353535"/>
                      </a:gs>
                    </a:gsLst>
                    <a:lin ang="5400000" scaled="0"/>
                  </a:gradFill>
                  <a:latin typeface="Segoe UI Semilight"/>
                  <a:ea typeface="Times New Roman" panose="02020603050405020304" pitchFamily="18" charset="0"/>
                </a:rPr>
                <a:t>Open source</a:t>
              </a:r>
              <a:endParaRPr lang="en-US" sz="2000" kern="0">
                <a:gradFill>
                  <a:gsLst>
                    <a:gs pos="1250">
                      <a:srgbClr val="353535"/>
                    </a:gs>
                    <a:gs pos="100000">
                      <a:srgbClr val="353535"/>
                    </a:gs>
                  </a:gsLst>
                  <a:lin ang="5400000" scaled="0"/>
                </a:gradFill>
                <a:latin typeface="Segoe UI Semilight"/>
                <a:ea typeface="Calibri" panose="020F0502020204030204" pitchFamily="34" charset="0"/>
              </a:endParaRPr>
            </a:p>
          </p:txBody>
        </p:sp>
      </p:grpSp>
      <p:grpSp>
        <p:nvGrpSpPr>
          <p:cNvPr id="17" name="Group 16"/>
          <p:cNvGrpSpPr/>
          <p:nvPr/>
        </p:nvGrpSpPr>
        <p:grpSpPr>
          <a:xfrm>
            <a:off x="7639585" y="2342421"/>
            <a:ext cx="3982486" cy="2196080"/>
            <a:chOff x="7639602" y="2342403"/>
            <a:chExt cx="3982543" cy="2196111"/>
          </a:xfrm>
        </p:grpSpPr>
        <p:sp>
          <p:nvSpPr>
            <p:cNvPr id="58" name="Rectangle 57"/>
            <p:cNvSpPr/>
            <p:nvPr/>
          </p:nvSpPr>
          <p:spPr bwMode="auto">
            <a:xfrm>
              <a:off x="7639602" y="2342403"/>
              <a:ext cx="3982543" cy="593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7" tIns="146302" rIns="182878" bIns="146302" numCol="1" spcCol="0" rtlCol="0" fromWordArt="0" anchor="t" anchorCtr="0" forceAA="0" compatLnSpc="1">
              <a:prstTxWarp prst="textNoShape">
                <a:avLst/>
              </a:prstTxWarp>
              <a:noAutofit/>
            </a:bodyPr>
            <a:lstStyle/>
            <a:p>
              <a:pPr defTabSz="932494" fontAlgn="base">
                <a:lnSpc>
                  <a:spcPct val="90000"/>
                </a:lnSpc>
                <a:spcBef>
                  <a:spcPct val="0"/>
                </a:spcBef>
                <a:spcAft>
                  <a:spcPct val="0"/>
                </a:spcAft>
              </a:pPr>
              <a:r>
                <a:rPr lang="en-US" sz="2400" b="1" kern="0">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66" name="Rectangle 65"/>
            <p:cNvSpPr/>
            <p:nvPr/>
          </p:nvSpPr>
          <p:spPr bwMode="auto">
            <a:xfrm>
              <a:off x="7639602" y="2936247"/>
              <a:ext cx="3982543" cy="160226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228606" indent="-228606" defTabSz="914411">
                <a:spcAft>
                  <a:spcPts val="1200"/>
                </a:spcAft>
                <a:buFont typeface="Arial" panose="020B0604020202020204" pitchFamily="34" charset="0"/>
                <a:buChar char="•"/>
              </a:pPr>
              <a:r>
                <a:rPr lang="en-US" sz="2000" kern="0">
                  <a:gradFill>
                    <a:gsLst>
                      <a:gs pos="1250">
                        <a:srgbClr val="353535"/>
                      </a:gs>
                      <a:gs pos="100000">
                        <a:srgbClr val="353535"/>
                      </a:gs>
                    </a:gsLst>
                    <a:lin ang="5400000" scaled="0"/>
                  </a:gradFill>
                  <a:latin typeface="Segoe UI Semilight"/>
                  <a:ea typeface="Times New Roman" panose="02020603050405020304" pitchFamily="18" charset="0"/>
                </a:rPr>
                <a:t>Visual designer</a:t>
              </a:r>
              <a:endParaRPr lang="en-US" sz="2000" kern="0">
                <a:gradFill>
                  <a:gsLst>
                    <a:gs pos="1250">
                      <a:srgbClr val="353535"/>
                    </a:gs>
                    <a:gs pos="100000">
                      <a:srgbClr val="353535"/>
                    </a:gs>
                  </a:gsLst>
                  <a:lin ang="5400000" scaled="0"/>
                </a:gradFill>
                <a:latin typeface="Segoe UI Semilight"/>
                <a:ea typeface="Calibri" panose="020F0502020204030204" pitchFamily="34" charset="0"/>
              </a:endParaRPr>
            </a:p>
            <a:p>
              <a:pPr marL="228606" indent="-228606" defTabSz="914411">
                <a:spcAft>
                  <a:spcPts val="1200"/>
                </a:spcAft>
                <a:buFont typeface="Arial" panose="020B0604020202020204" pitchFamily="34" charset="0"/>
                <a:buChar char="•"/>
              </a:pPr>
              <a:r>
                <a:rPr lang="en-US" sz="2000" kern="0">
                  <a:gradFill>
                    <a:gsLst>
                      <a:gs pos="1250">
                        <a:srgbClr val="353535"/>
                      </a:gs>
                      <a:gs pos="100000">
                        <a:srgbClr val="353535"/>
                      </a:gs>
                    </a:gsLst>
                    <a:lin ang="5400000" scaled="0"/>
                  </a:gradFill>
                  <a:latin typeface="Segoe UI Semilight"/>
                  <a:ea typeface="Times New Roman" panose="02020603050405020304" pitchFamily="18" charset="0"/>
                </a:rPr>
                <a:t>100+ connectors</a:t>
              </a:r>
              <a:endParaRPr lang="en-US" sz="2000" kern="0">
                <a:gradFill>
                  <a:gsLst>
                    <a:gs pos="1250">
                      <a:srgbClr val="353535"/>
                    </a:gs>
                    <a:gs pos="100000">
                      <a:srgbClr val="353535"/>
                    </a:gs>
                  </a:gsLst>
                  <a:lin ang="5400000" scaled="0"/>
                </a:gradFill>
                <a:latin typeface="Segoe UI Semilight"/>
                <a:ea typeface="Calibri" panose="020F0502020204030204" pitchFamily="34" charset="0"/>
              </a:endParaRPr>
            </a:p>
            <a:p>
              <a:pPr marL="228606" indent="-228606" defTabSz="914411">
                <a:spcAft>
                  <a:spcPts val="1200"/>
                </a:spcAft>
                <a:buFont typeface="Arial" panose="020B0604020202020204" pitchFamily="34" charset="0"/>
                <a:buChar char="•"/>
              </a:pPr>
              <a:r>
                <a:rPr lang="en-US" sz="2000" kern="0">
                  <a:gradFill>
                    <a:gsLst>
                      <a:gs pos="1250">
                        <a:srgbClr val="353535"/>
                      </a:gs>
                      <a:gs pos="100000">
                        <a:srgbClr val="353535"/>
                      </a:gs>
                    </a:gsLst>
                    <a:lin ang="5400000" scaled="0"/>
                  </a:gradFill>
                  <a:latin typeface="Segoe UI Semilight"/>
                  <a:ea typeface="Times New Roman" panose="02020603050405020304" pitchFamily="18" charset="0"/>
                </a:rPr>
                <a:t>Functions orchestration</a:t>
              </a:r>
              <a:endParaRPr lang="en-US" sz="2000" kern="0">
                <a:gradFill>
                  <a:gsLst>
                    <a:gs pos="1250">
                      <a:srgbClr val="353535"/>
                    </a:gs>
                    <a:gs pos="100000">
                      <a:srgbClr val="353535"/>
                    </a:gs>
                  </a:gsLst>
                  <a:lin ang="5400000" scaled="0"/>
                </a:gradFill>
                <a:latin typeface="Segoe UI Semilight"/>
                <a:ea typeface="Calibri" panose="020F0502020204030204" pitchFamily="34" charset="0"/>
              </a:endParaRPr>
            </a:p>
          </p:txBody>
        </p:sp>
      </p:grpSp>
      <p:grpSp>
        <p:nvGrpSpPr>
          <p:cNvPr id="22" name="Group 21"/>
          <p:cNvGrpSpPr/>
          <p:nvPr/>
        </p:nvGrpSpPr>
        <p:grpSpPr>
          <a:xfrm>
            <a:off x="3749019" y="2435815"/>
            <a:ext cx="609613" cy="407049"/>
            <a:chOff x="6795675" y="2984792"/>
            <a:chExt cx="651897" cy="435283"/>
          </a:xfrm>
          <a:solidFill>
            <a:schemeClr val="bg1"/>
          </a:solidFill>
        </p:grpSpPr>
        <p:sp>
          <p:nvSpPr>
            <p:cNvPr id="3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28" tIns="44813" rIns="89628" bIns="44813" numCol="1" anchor="t" anchorCtr="0" compatLnSpc="1">
              <a:prstTxWarp prst="textNoShape">
                <a:avLst/>
              </a:prstTxWarp>
            </a:bodyPr>
            <a:lstStyle/>
            <a:p>
              <a:pPr defTabSz="914161">
                <a:defRPr/>
              </a:pPr>
              <a:endParaRPr lang="en-US" sz="1765" kern="0">
                <a:gradFill>
                  <a:gsLst>
                    <a:gs pos="0">
                      <a:srgbClr val="505050"/>
                    </a:gs>
                    <a:gs pos="100000">
                      <a:srgbClr val="505050"/>
                    </a:gs>
                  </a:gsLst>
                  <a:lin ang="5400000" scaled="0"/>
                </a:gradFill>
                <a:latin typeface="Segoe UI"/>
              </a:endParaRPr>
            </a:p>
          </p:txBody>
        </p:sp>
        <p:grpSp>
          <p:nvGrpSpPr>
            <p:cNvPr id="15" name="Group 14"/>
            <p:cNvGrpSpPr/>
            <p:nvPr/>
          </p:nvGrpSpPr>
          <p:grpSpPr>
            <a:xfrm>
              <a:off x="6795675" y="3059346"/>
              <a:ext cx="141873" cy="271583"/>
              <a:chOff x="3016688" y="2176623"/>
              <a:chExt cx="166688" cy="319087"/>
            </a:xfrm>
            <a:grpFill/>
          </p:grpSpPr>
          <p:cxnSp>
            <p:nvCxnSpPr>
              <p:cNvPr id="11" name="Straight Connector 10"/>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a:off x="7305699" y="3059346"/>
              <a:ext cx="141873" cy="271583"/>
              <a:chOff x="3016688" y="2176623"/>
              <a:chExt cx="166688" cy="319087"/>
            </a:xfrm>
            <a:grpFill/>
          </p:grpSpPr>
          <p:cxnSp>
            <p:nvCxnSpPr>
              <p:cNvPr id="64" name="Straight Connector 63"/>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1" name="Group 20"/>
          <p:cNvGrpSpPr/>
          <p:nvPr/>
        </p:nvGrpSpPr>
        <p:grpSpPr>
          <a:xfrm>
            <a:off x="7773078" y="2475907"/>
            <a:ext cx="609613" cy="333833"/>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61">
                <a:defRPr/>
              </a:pPr>
              <a:endParaRPr lang="en-US" sz="1765" kern="0">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61">
                <a:defRPr/>
              </a:pPr>
              <a:endParaRPr lang="en-US" sz="1765" kern="0">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61">
                <a:defRPr/>
              </a:pPr>
              <a:endParaRPr lang="en-US" sz="1765" kern="0">
                <a:solidFill>
                  <a:srgbClr val="505050"/>
                </a:solidFill>
                <a:latin typeface="Segoe UI"/>
              </a:endParaRPr>
            </a:p>
          </p:txBody>
        </p:sp>
      </p:grpSp>
    </p:spTree>
    <p:extLst>
      <p:ext uri="{BB962C8B-B14F-4D97-AF65-F5344CB8AC3E}">
        <p14:creationId xmlns:p14="http://schemas.microsoft.com/office/powerpoint/2010/main" val="2640805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15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42" presetClass="path" presetSubtype="0" decel="100000" fill="hold" nodeType="withEffect">
                                  <p:stCondLst>
                                    <p:cond delay="0"/>
                                  </p:stCondLst>
                                  <p:childTnLst>
                                    <p:animMotion origin="layout" path="M 2.25428E-6 0.04607 L 2.25428E-6 2.41943E-6 " pathEditMode="relative" rAng="0" ptsTypes="AA">
                                      <p:cBhvr>
                                        <p:cTn id="20" dur="1000" fill="hold"/>
                                        <p:tgtEl>
                                          <p:spTgt spid="6"/>
                                        </p:tgtEl>
                                        <p:attrNameLst>
                                          <p:attrName>ppt_x</p:attrName>
                                          <p:attrName>ppt_y</p:attrName>
                                        </p:attrNameLst>
                                      </p:cBhvr>
                                      <p:rCtr x="0" y="-2315"/>
                                    </p:animMotion>
                                  </p:childTnLst>
                                </p:cTn>
                              </p:par>
                            </p:childTnLst>
                          </p:cTn>
                        </p:par>
                      </p:childTnLst>
                    </p:cTn>
                  </p:par>
                  <p:par>
                    <p:cTn id="21" fill="hold">
                      <p:stCondLst>
                        <p:cond delay="indefinite"/>
                      </p:stCondLst>
                      <p:childTnLst>
                        <p:par>
                          <p:cTn id="22" fill="hold">
                            <p:stCondLst>
                              <p:cond delay="0"/>
                            </p:stCondLst>
                            <p:childTnLst>
                              <p:par>
                                <p:cTn id="23" presetID="2" presetClass="entr" presetSubtype="8" decel="10000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750" fill="hold"/>
                                        <p:tgtEl>
                                          <p:spTgt spid="25"/>
                                        </p:tgtEl>
                                        <p:attrNameLst>
                                          <p:attrName>ppt_x</p:attrName>
                                        </p:attrNameLst>
                                      </p:cBhvr>
                                      <p:tavLst>
                                        <p:tav tm="0">
                                          <p:val>
                                            <p:strVal val="0-#ppt_w/2"/>
                                          </p:val>
                                        </p:tav>
                                        <p:tav tm="100000">
                                          <p:val>
                                            <p:strVal val="#ppt_x"/>
                                          </p:val>
                                        </p:tav>
                                      </p:tavLst>
                                    </p:anim>
                                    <p:anim calcmode="lin" valueType="num">
                                      <p:cBhvr additive="base">
                                        <p:cTn id="26"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lus 17"/>
          <p:cNvSpPr/>
          <p:nvPr/>
        </p:nvSpPr>
        <p:spPr bwMode="auto">
          <a:xfrm>
            <a:off x="5683290" y="3332780"/>
            <a:ext cx="787520" cy="684269"/>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Box 18"/>
          <p:cNvSpPr txBox="1"/>
          <p:nvPr/>
        </p:nvSpPr>
        <p:spPr>
          <a:xfrm>
            <a:off x="2392648" y="2010312"/>
            <a:ext cx="1866926" cy="566929"/>
          </a:xfrm>
          <a:prstGeom prst="rect">
            <a:avLst/>
          </a:prstGeom>
          <a:noFill/>
        </p:spPr>
        <p:txBody>
          <a:bodyPr wrap="square" lIns="182826" tIns="146261" rIns="182826" bIns="146261" rtlCol="0">
            <a:spAutoFit/>
          </a:bodyPr>
          <a:lstStyle/>
          <a:p>
            <a:pPr algn="ctr" defTabSz="914203">
              <a:lnSpc>
                <a:spcPct val="90000"/>
              </a:lnSpc>
              <a:spcAft>
                <a:spcPts val="600"/>
              </a:spcAft>
              <a:defRPr/>
            </a:pPr>
            <a:r>
              <a:rPr lang="en-US" sz="1961" kern="0">
                <a:gradFill>
                  <a:gsLst>
                    <a:gs pos="2917">
                      <a:srgbClr val="353535"/>
                    </a:gs>
                    <a:gs pos="30000">
                      <a:srgbClr val="353535"/>
                    </a:gs>
                  </a:gsLst>
                  <a:lin ang="5400000" scaled="0"/>
                </a:gradFill>
                <a:latin typeface="Segoe UI"/>
              </a:rPr>
              <a:t>Code</a:t>
            </a:r>
          </a:p>
        </p:txBody>
      </p:sp>
      <p:sp>
        <p:nvSpPr>
          <p:cNvPr id="20" name="TextBox 19"/>
          <p:cNvSpPr txBox="1"/>
          <p:nvPr/>
        </p:nvSpPr>
        <p:spPr>
          <a:xfrm>
            <a:off x="7569677" y="2010312"/>
            <a:ext cx="1866926" cy="566967"/>
          </a:xfrm>
          <a:prstGeom prst="rect">
            <a:avLst/>
          </a:prstGeom>
          <a:noFill/>
        </p:spPr>
        <p:txBody>
          <a:bodyPr wrap="square" lIns="182826" tIns="146261" rIns="182826" bIns="146261" rtlCol="0">
            <a:spAutoFit/>
          </a:bodyPr>
          <a:lstStyle/>
          <a:p>
            <a:pPr algn="ctr" defTabSz="914203">
              <a:lnSpc>
                <a:spcPct val="90000"/>
              </a:lnSpc>
              <a:spcAft>
                <a:spcPts val="600"/>
              </a:spcAft>
              <a:defRPr/>
            </a:pPr>
            <a:r>
              <a:rPr lang="en-US" sz="1961" kern="0">
                <a:gradFill>
                  <a:gsLst>
                    <a:gs pos="2917">
                      <a:srgbClr val="353535"/>
                    </a:gs>
                    <a:gs pos="30000">
                      <a:srgbClr val="353535"/>
                    </a:gs>
                  </a:gsLst>
                  <a:lin ang="5400000" scaled="0"/>
                </a:gradFill>
                <a:latin typeface="Segoe UI"/>
              </a:rPr>
              <a:t>Events + data</a:t>
            </a:r>
          </a:p>
        </p:txBody>
      </p:sp>
      <p:sp>
        <p:nvSpPr>
          <p:cNvPr id="25" name="TextBox 24"/>
          <p:cNvSpPr txBox="1"/>
          <p:nvPr/>
        </p:nvSpPr>
        <p:spPr>
          <a:xfrm>
            <a:off x="5045058" y="2010312"/>
            <a:ext cx="2197055" cy="566929"/>
          </a:xfrm>
          <a:prstGeom prst="rect">
            <a:avLst/>
          </a:prstGeom>
          <a:noFill/>
        </p:spPr>
        <p:txBody>
          <a:bodyPr wrap="square" lIns="182826" tIns="146261" rIns="182826" bIns="146261" rtlCol="0">
            <a:spAutoFit/>
          </a:bodyPr>
          <a:lstStyle/>
          <a:p>
            <a:pPr algn="ctr" defTabSz="914203">
              <a:lnSpc>
                <a:spcPct val="90000"/>
              </a:lnSpc>
              <a:spcAft>
                <a:spcPts val="600"/>
              </a:spcAft>
              <a:defRPr/>
            </a:pPr>
            <a:r>
              <a:rPr lang="en-US" sz="1961" kern="0">
                <a:gradFill>
                  <a:gsLst>
                    <a:gs pos="2917">
                      <a:srgbClr val="353535"/>
                    </a:gs>
                    <a:gs pos="30000">
                      <a:srgbClr val="353535"/>
                    </a:gs>
                  </a:gsLst>
                  <a:lin ang="5400000" scaled="0"/>
                </a:gradFill>
                <a:latin typeface="Segoe UI"/>
              </a:rPr>
              <a:t>Azure Functions</a:t>
            </a:r>
          </a:p>
        </p:txBody>
      </p:sp>
      <p:sp>
        <p:nvSpPr>
          <p:cNvPr id="4" name="Title 3"/>
          <p:cNvSpPr>
            <a:spLocks noGrp="1"/>
          </p:cNvSpPr>
          <p:nvPr>
            <p:ph type="title"/>
          </p:nvPr>
        </p:nvSpPr>
        <p:spPr/>
        <p:txBody>
          <a:bodyPr/>
          <a:lstStyle/>
          <a:p>
            <a:r>
              <a:rPr lang="en-US"/>
              <a:t>Introducing Functions</a:t>
            </a:r>
            <a:br>
              <a:rPr lang="en-US"/>
            </a:br>
            <a:endParaRPr lang="en-US"/>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1753251" y="2349852"/>
            <a:ext cx="1016708" cy="2793794"/>
          </a:xfrm>
          <a:prstGeom prst="rect">
            <a:avLst/>
          </a:prstGeom>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3689985" y="2337654"/>
            <a:ext cx="981963" cy="2793794"/>
          </a:xfrm>
          <a:prstGeom prst="rect">
            <a:avLst/>
          </a:prstGeom>
        </p:spPr>
      </p:pic>
      <p:pic>
        <p:nvPicPr>
          <p:cNvPr id="22" name="slash"/>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2708850" y="2353159"/>
            <a:ext cx="939098" cy="279379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3106" y="2387462"/>
            <a:ext cx="3019506" cy="2664621"/>
          </a:xfrm>
          <a:prstGeom prst="rect">
            <a:avLst/>
          </a:prstGeom>
        </p:spPr>
      </p:pic>
    </p:spTree>
    <p:extLst>
      <p:ext uri="{BB962C8B-B14F-4D97-AF65-F5344CB8AC3E}">
        <p14:creationId xmlns:p14="http://schemas.microsoft.com/office/powerpoint/2010/main" val="62371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21"/>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16"/>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17"/>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22"/>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22"/>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25"/>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5" grpId="0"/>
      <p:bldP spid="2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34710" y="180522"/>
            <a:ext cx="1511543" cy="1387022"/>
            <a:chOff x="5330825" y="2343151"/>
            <a:chExt cx="693738" cy="636588"/>
          </a:xfrm>
        </p:grpSpPr>
        <p:sp>
          <p:nvSpPr>
            <p:cNvPr id="7"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7" name="Group 36"/>
          <p:cNvGrpSpPr/>
          <p:nvPr/>
        </p:nvGrpSpPr>
        <p:grpSpPr>
          <a:xfrm>
            <a:off x="1944158" y="180522"/>
            <a:ext cx="1511543" cy="1387022"/>
            <a:chOff x="5330825" y="2343151"/>
            <a:chExt cx="693738" cy="636588"/>
          </a:xfrm>
        </p:grpSpPr>
        <p:sp>
          <p:nvSpPr>
            <p:cNvPr id="38"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4" name="Group 43"/>
          <p:cNvGrpSpPr/>
          <p:nvPr/>
        </p:nvGrpSpPr>
        <p:grpSpPr>
          <a:xfrm>
            <a:off x="3753606" y="180522"/>
            <a:ext cx="1511543" cy="1387022"/>
            <a:chOff x="5330825" y="2343151"/>
            <a:chExt cx="693738" cy="636588"/>
          </a:xfrm>
        </p:grpSpPr>
        <p:sp>
          <p:nvSpPr>
            <p:cNvPr id="45"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1" name="Group 50"/>
          <p:cNvGrpSpPr/>
          <p:nvPr/>
        </p:nvGrpSpPr>
        <p:grpSpPr>
          <a:xfrm>
            <a:off x="5563054" y="180522"/>
            <a:ext cx="1511543" cy="1387022"/>
            <a:chOff x="5330825" y="2343151"/>
            <a:chExt cx="693738" cy="636588"/>
          </a:xfrm>
        </p:grpSpPr>
        <p:sp>
          <p:nvSpPr>
            <p:cNvPr id="52"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8" name="Group 57"/>
          <p:cNvGrpSpPr/>
          <p:nvPr/>
        </p:nvGrpSpPr>
        <p:grpSpPr>
          <a:xfrm>
            <a:off x="7372502" y="180522"/>
            <a:ext cx="1511543" cy="1387022"/>
            <a:chOff x="5330825" y="2343151"/>
            <a:chExt cx="693738" cy="636588"/>
          </a:xfrm>
        </p:grpSpPr>
        <p:sp>
          <p:nvSpPr>
            <p:cNvPr id="59"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65" name="Group 64"/>
          <p:cNvGrpSpPr/>
          <p:nvPr/>
        </p:nvGrpSpPr>
        <p:grpSpPr>
          <a:xfrm>
            <a:off x="9181950" y="180522"/>
            <a:ext cx="1511543" cy="1387022"/>
            <a:chOff x="5330825" y="2343151"/>
            <a:chExt cx="693738" cy="636588"/>
          </a:xfrm>
        </p:grpSpPr>
        <p:sp>
          <p:nvSpPr>
            <p:cNvPr id="66"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2" name="Group 71"/>
          <p:cNvGrpSpPr/>
          <p:nvPr/>
        </p:nvGrpSpPr>
        <p:grpSpPr>
          <a:xfrm>
            <a:off x="10991396" y="180522"/>
            <a:ext cx="1511543" cy="1387022"/>
            <a:chOff x="5330825" y="2343151"/>
            <a:chExt cx="693738" cy="636588"/>
          </a:xfrm>
        </p:grpSpPr>
        <p:sp>
          <p:nvSpPr>
            <p:cNvPr id="73"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9" name="Group 78"/>
          <p:cNvGrpSpPr/>
          <p:nvPr/>
        </p:nvGrpSpPr>
        <p:grpSpPr>
          <a:xfrm>
            <a:off x="134710" y="1704522"/>
            <a:ext cx="1511543" cy="1387022"/>
            <a:chOff x="5330825" y="2343151"/>
            <a:chExt cx="693738" cy="636588"/>
          </a:xfrm>
        </p:grpSpPr>
        <p:sp>
          <p:nvSpPr>
            <p:cNvPr id="8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86" name="Group 85"/>
          <p:cNvGrpSpPr/>
          <p:nvPr/>
        </p:nvGrpSpPr>
        <p:grpSpPr>
          <a:xfrm>
            <a:off x="1944158" y="1704522"/>
            <a:ext cx="1511543" cy="1387022"/>
            <a:chOff x="5330825" y="2343151"/>
            <a:chExt cx="693738" cy="636588"/>
          </a:xfrm>
        </p:grpSpPr>
        <p:sp>
          <p:nvSpPr>
            <p:cNvPr id="87"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3" name="Group 92"/>
          <p:cNvGrpSpPr/>
          <p:nvPr/>
        </p:nvGrpSpPr>
        <p:grpSpPr>
          <a:xfrm>
            <a:off x="3753606" y="1704522"/>
            <a:ext cx="1511543" cy="1387022"/>
            <a:chOff x="5330825" y="2343151"/>
            <a:chExt cx="693738" cy="636588"/>
          </a:xfrm>
        </p:grpSpPr>
        <p:sp>
          <p:nvSpPr>
            <p:cNvPr id="94"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00" name="Group 99"/>
          <p:cNvGrpSpPr/>
          <p:nvPr/>
        </p:nvGrpSpPr>
        <p:grpSpPr>
          <a:xfrm>
            <a:off x="5563054" y="1704522"/>
            <a:ext cx="1511543" cy="1387022"/>
            <a:chOff x="5330825" y="2343151"/>
            <a:chExt cx="693738" cy="636588"/>
          </a:xfrm>
        </p:grpSpPr>
        <p:sp>
          <p:nvSpPr>
            <p:cNvPr id="101"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07" name="Group 106"/>
          <p:cNvGrpSpPr/>
          <p:nvPr/>
        </p:nvGrpSpPr>
        <p:grpSpPr>
          <a:xfrm>
            <a:off x="7372502" y="1704522"/>
            <a:ext cx="1511543" cy="1387022"/>
            <a:chOff x="5330825" y="2343151"/>
            <a:chExt cx="693738" cy="636588"/>
          </a:xfrm>
        </p:grpSpPr>
        <p:sp>
          <p:nvSpPr>
            <p:cNvPr id="108"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4" name="Group 113"/>
          <p:cNvGrpSpPr/>
          <p:nvPr/>
        </p:nvGrpSpPr>
        <p:grpSpPr>
          <a:xfrm>
            <a:off x="9181950" y="1704522"/>
            <a:ext cx="1511543" cy="1387022"/>
            <a:chOff x="5330825" y="2343151"/>
            <a:chExt cx="693738" cy="636588"/>
          </a:xfrm>
        </p:grpSpPr>
        <p:sp>
          <p:nvSpPr>
            <p:cNvPr id="115"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8"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9"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21" name="Group 120"/>
          <p:cNvGrpSpPr/>
          <p:nvPr/>
        </p:nvGrpSpPr>
        <p:grpSpPr>
          <a:xfrm>
            <a:off x="10991396" y="1704522"/>
            <a:ext cx="1511543" cy="1387022"/>
            <a:chOff x="5330825" y="2343151"/>
            <a:chExt cx="693738" cy="636588"/>
          </a:xfrm>
        </p:grpSpPr>
        <p:sp>
          <p:nvSpPr>
            <p:cNvPr id="122"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5"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28" name="Group 127"/>
          <p:cNvGrpSpPr/>
          <p:nvPr/>
        </p:nvGrpSpPr>
        <p:grpSpPr>
          <a:xfrm>
            <a:off x="134710" y="3286579"/>
            <a:ext cx="1511543" cy="1387022"/>
            <a:chOff x="5330825" y="2343151"/>
            <a:chExt cx="693738" cy="636588"/>
          </a:xfrm>
        </p:grpSpPr>
        <p:sp>
          <p:nvSpPr>
            <p:cNvPr id="129"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1"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35" name="Group 134"/>
          <p:cNvGrpSpPr/>
          <p:nvPr/>
        </p:nvGrpSpPr>
        <p:grpSpPr>
          <a:xfrm>
            <a:off x="1944158" y="3286579"/>
            <a:ext cx="1511543" cy="1387022"/>
            <a:chOff x="5330825" y="2343151"/>
            <a:chExt cx="693738" cy="636588"/>
          </a:xfrm>
        </p:grpSpPr>
        <p:sp>
          <p:nvSpPr>
            <p:cNvPr id="136"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7"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8"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9"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0"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42" name="Group 141"/>
          <p:cNvGrpSpPr/>
          <p:nvPr/>
        </p:nvGrpSpPr>
        <p:grpSpPr>
          <a:xfrm>
            <a:off x="3753606" y="3286579"/>
            <a:ext cx="1511543" cy="1387022"/>
            <a:chOff x="5330825" y="2343151"/>
            <a:chExt cx="693738" cy="636588"/>
          </a:xfrm>
        </p:grpSpPr>
        <p:sp>
          <p:nvSpPr>
            <p:cNvPr id="143"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6"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7"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49" name="Group 148"/>
          <p:cNvGrpSpPr/>
          <p:nvPr/>
        </p:nvGrpSpPr>
        <p:grpSpPr>
          <a:xfrm>
            <a:off x="5563054" y="3286579"/>
            <a:ext cx="1511543" cy="1387022"/>
            <a:chOff x="5330825" y="2343151"/>
            <a:chExt cx="693738" cy="636588"/>
          </a:xfrm>
        </p:grpSpPr>
        <p:sp>
          <p:nvSpPr>
            <p:cNvPr id="15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56" name="Group 155"/>
          <p:cNvGrpSpPr/>
          <p:nvPr/>
        </p:nvGrpSpPr>
        <p:grpSpPr>
          <a:xfrm>
            <a:off x="7372502" y="3286579"/>
            <a:ext cx="1511543" cy="1387022"/>
            <a:chOff x="5330825" y="2343151"/>
            <a:chExt cx="693738" cy="636588"/>
          </a:xfrm>
        </p:grpSpPr>
        <p:sp>
          <p:nvSpPr>
            <p:cNvPr id="157"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9"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3" name="Group 162"/>
          <p:cNvGrpSpPr/>
          <p:nvPr/>
        </p:nvGrpSpPr>
        <p:grpSpPr>
          <a:xfrm>
            <a:off x="9181950" y="3286579"/>
            <a:ext cx="1511543" cy="1387022"/>
            <a:chOff x="5330825" y="2343151"/>
            <a:chExt cx="693738" cy="636588"/>
          </a:xfrm>
        </p:grpSpPr>
        <p:sp>
          <p:nvSpPr>
            <p:cNvPr id="164"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0" name="Group 169"/>
          <p:cNvGrpSpPr/>
          <p:nvPr/>
        </p:nvGrpSpPr>
        <p:grpSpPr>
          <a:xfrm>
            <a:off x="10991396" y="3286579"/>
            <a:ext cx="1511543" cy="1387022"/>
            <a:chOff x="5330825" y="2343151"/>
            <a:chExt cx="693738" cy="636588"/>
          </a:xfrm>
        </p:grpSpPr>
        <p:sp>
          <p:nvSpPr>
            <p:cNvPr id="171"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5"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6"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7" name="Group 176"/>
          <p:cNvGrpSpPr/>
          <p:nvPr/>
        </p:nvGrpSpPr>
        <p:grpSpPr>
          <a:xfrm>
            <a:off x="134710" y="4897664"/>
            <a:ext cx="1511543" cy="1387022"/>
            <a:chOff x="5330825" y="2343151"/>
            <a:chExt cx="693738" cy="636588"/>
          </a:xfrm>
        </p:grpSpPr>
        <p:sp>
          <p:nvSpPr>
            <p:cNvPr id="178"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9"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0"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1"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2"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84" name="Group 183"/>
          <p:cNvGrpSpPr/>
          <p:nvPr/>
        </p:nvGrpSpPr>
        <p:grpSpPr>
          <a:xfrm>
            <a:off x="1944158" y="4897664"/>
            <a:ext cx="1511543" cy="1387022"/>
            <a:chOff x="5330825" y="2343151"/>
            <a:chExt cx="693738" cy="636588"/>
          </a:xfrm>
        </p:grpSpPr>
        <p:sp>
          <p:nvSpPr>
            <p:cNvPr id="185"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91" name="Group 190"/>
          <p:cNvGrpSpPr/>
          <p:nvPr/>
        </p:nvGrpSpPr>
        <p:grpSpPr>
          <a:xfrm>
            <a:off x="3753606" y="4897664"/>
            <a:ext cx="1511543" cy="1387022"/>
            <a:chOff x="5330825" y="2343151"/>
            <a:chExt cx="693738" cy="636588"/>
          </a:xfrm>
        </p:grpSpPr>
        <p:sp>
          <p:nvSpPr>
            <p:cNvPr id="192"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98" name="Group 197"/>
          <p:cNvGrpSpPr/>
          <p:nvPr/>
        </p:nvGrpSpPr>
        <p:grpSpPr>
          <a:xfrm>
            <a:off x="5563054" y="4897664"/>
            <a:ext cx="1511543" cy="1387022"/>
            <a:chOff x="5330825" y="2343151"/>
            <a:chExt cx="693738" cy="636588"/>
          </a:xfrm>
        </p:grpSpPr>
        <p:sp>
          <p:nvSpPr>
            <p:cNvPr id="199"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3"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05" name="Group 204"/>
          <p:cNvGrpSpPr/>
          <p:nvPr/>
        </p:nvGrpSpPr>
        <p:grpSpPr>
          <a:xfrm>
            <a:off x="7372502" y="4897664"/>
            <a:ext cx="1511543" cy="1387022"/>
            <a:chOff x="5330825" y="2343151"/>
            <a:chExt cx="693738" cy="636588"/>
          </a:xfrm>
        </p:grpSpPr>
        <p:sp>
          <p:nvSpPr>
            <p:cNvPr id="206"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12" name="Group 211"/>
          <p:cNvGrpSpPr/>
          <p:nvPr/>
        </p:nvGrpSpPr>
        <p:grpSpPr>
          <a:xfrm>
            <a:off x="9181950" y="4897664"/>
            <a:ext cx="1511543" cy="1387022"/>
            <a:chOff x="5330825" y="2343151"/>
            <a:chExt cx="693738" cy="636588"/>
          </a:xfrm>
        </p:grpSpPr>
        <p:sp>
          <p:nvSpPr>
            <p:cNvPr id="213"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8"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19" name="Group 218"/>
          <p:cNvGrpSpPr/>
          <p:nvPr/>
        </p:nvGrpSpPr>
        <p:grpSpPr>
          <a:xfrm>
            <a:off x="10991396" y="4897664"/>
            <a:ext cx="1511543" cy="1387022"/>
            <a:chOff x="5330825" y="2343151"/>
            <a:chExt cx="693738" cy="636588"/>
          </a:xfrm>
        </p:grpSpPr>
        <p:sp>
          <p:nvSpPr>
            <p:cNvPr id="2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38142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
                                  </p:stCondLst>
                                  <p:childTnLst>
                                    <p:set>
                                      <p:cBhvr>
                                        <p:cTn id="9" dur="1" fill="hold">
                                          <p:stCondLst>
                                            <p:cond delay="0"/>
                                          </p:stCondLst>
                                        </p:cTn>
                                        <p:tgtEl>
                                          <p:spTgt spid="37"/>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nodeType="afterEffect">
                                  <p:stCondLst>
                                    <p:cond delay="100"/>
                                  </p:stCondLst>
                                  <p:childTnLst>
                                    <p:set>
                                      <p:cBhvr>
                                        <p:cTn id="12" dur="1" fill="hold">
                                          <p:stCondLst>
                                            <p:cond delay="0"/>
                                          </p:stCondLst>
                                        </p:cTn>
                                        <p:tgtEl>
                                          <p:spTgt spid="44"/>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nodeType="afterEffect">
                                  <p:stCondLst>
                                    <p:cond delay="100"/>
                                  </p:stCondLst>
                                  <p:childTnLst>
                                    <p:set>
                                      <p:cBhvr>
                                        <p:cTn id="15" dur="1" fill="hold">
                                          <p:stCondLst>
                                            <p:cond delay="0"/>
                                          </p:stCondLst>
                                        </p:cTn>
                                        <p:tgtEl>
                                          <p:spTgt spid="51"/>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nodeType="afterEffect">
                                  <p:stCondLst>
                                    <p:cond delay="100"/>
                                  </p:stCondLst>
                                  <p:childTnLst>
                                    <p:set>
                                      <p:cBhvr>
                                        <p:cTn id="18" dur="1" fill="hold">
                                          <p:stCondLst>
                                            <p:cond delay="0"/>
                                          </p:stCondLst>
                                        </p:cTn>
                                        <p:tgtEl>
                                          <p:spTgt spid="58"/>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nodeType="afterEffect">
                                  <p:stCondLst>
                                    <p:cond delay="100"/>
                                  </p:stCondLst>
                                  <p:childTnLst>
                                    <p:set>
                                      <p:cBhvr>
                                        <p:cTn id="21" dur="1" fill="hold">
                                          <p:stCondLst>
                                            <p:cond delay="0"/>
                                          </p:stCondLst>
                                        </p:cTn>
                                        <p:tgtEl>
                                          <p:spTgt spid="65"/>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100"/>
                                  </p:stCondLst>
                                  <p:childTnLst>
                                    <p:set>
                                      <p:cBhvr>
                                        <p:cTn id="24" dur="1" fill="hold">
                                          <p:stCondLst>
                                            <p:cond delay="0"/>
                                          </p:stCondLst>
                                        </p:cTn>
                                        <p:tgtEl>
                                          <p:spTgt spid="72"/>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nodeType="afterEffect">
                                  <p:stCondLst>
                                    <p:cond delay="100"/>
                                  </p:stCondLst>
                                  <p:childTnLst>
                                    <p:set>
                                      <p:cBhvr>
                                        <p:cTn id="27" dur="1" fill="hold">
                                          <p:stCondLst>
                                            <p:cond delay="0"/>
                                          </p:stCondLst>
                                        </p:cTn>
                                        <p:tgtEl>
                                          <p:spTgt spid="79"/>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nodeType="afterEffect">
                                  <p:stCondLst>
                                    <p:cond delay="100"/>
                                  </p:stCondLst>
                                  <p:childTnLst>
                                    <p:set>
                                      <p:cBhvr>
                                        <p:cTn id="30" dur="1" fill="hold">
                                          <p:stCondLst>
                                            <p:cond delay="0"/>
                                          </p:stCondLst>
                                        </p:cTn>
                                        <p:tgtEl>
                                          <p:spTgt spid="86"/>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nodeType="afterEffect">
                                  <p:stCondLst>
                                    <p:cond delay="100"/>
                                  </p:stCondLst>
                                  <p:childTnLst>
                                    <p:set>
                                      <p:cBhvr>
                                        <p:cTn id="33" dur="1" fill="hold">
                                          <p:stCondLst>
                                            <p:cond delay="0"/>
                                          </p:stCondLst>
                                        </p:cTn>
                                        <p:tgtEl>
                                          <p:spTgt spid="93"/>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nodeType="afterEffect">
                                  <p:stCondLst>
                                    <p:cond delay="100"/>
                                  </p:stCondLst>
                                  <p:childTnLst>
                                    <p:set>
                                      <p:cBhvr>
                                        <p:cTn id="36" dur="1" fill="hold">
                                          <p:stCondLst>
                                            <p:cond delay="0"/>
                                          </p:stCondLst>
                                        </p:cTn>
                                        <p:tgtEl>
                                          <p:spTgt spid="100"/>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nodeType="afterEffect">
                                  <p:stCondLst>
                                    <p:cond delay="100"/>
                                  </p:stCondLst>
                                  <p:childTnLst>
                                    <p:set>
                                      <p:cBhvr>
                                        <p:cTn id="39" dur="1" fill="hold">
                                          <p:stCondLst>
                                            <p:cond delay="0"/>
                                          </p:stCondLst>
                                        </p:cTn>
                                        <p:tgtEl>
                                          <p:spTgt spid="107"/>
                                        </p:tgtEl>
                                        <p:attrNameLst>
                                          <p:attrName>style.visibility</p:attrName>
                                        </p:attrNameLst>
                                      </p:cBhvr>
                                      <p:to>
                                        <p:strVal val="visible"/>
                                      </p:to>
                                    </p:set>
                                  </p:childTnLst>
                                </p:cTn>
                              </p:par>
                            </p:childTnLst>
                          </p:cTn>
                        </p:par>
                        <p:par>
                          <p:cTn id="40" fill="hold">
                            <p:stCondLst>
                              <p:cond delay="1100"/>
                            </p:stCondLst>
                            <p:childTnLst>
                              <p:par>
                                <p:cTn id="41" presetID="1" presetClass="entr" presetSubtype="0" fill="hold" nodeType="afterEffect">
                                  <p:stCondLst>
                                    <p:cond delay="100"/>
                                  </p:stCondLst>
                                  <p:childTnLst>
                                    <p:set>
                                      <p:cBhvr>
                                        <p:cTn id="42" dur="1" fill="hold">
                                          <p:stCondLst>
                                            <p:cond delay="0"/>
                                          </p:stCondLst>
                                        </p:cTn>
                                        <p:tgtEl>
                                          <p:spTgt spid="114"/>
                                        </p:tgtEl>
                                        <p:attrNameLst>
                                          <p:attrName>style.visibility</p:attrName>
                                        </p:attrNameLst>
                                      </p:cBhvr>
                                      <p:to>
                                        <p:strVal val="visible"/>
                                      </p:to>
                                    </p:set>
                                  </p:childTnLst>
                                </p:cTn>
                              </p:par>
                            </p:childTnLst>
                          </p:cTn>
                        </p:par>
                        <p:par>
                          <p:cTn id="43" fill="hold">
                            <p:stCondLst>
                              <p:cond delay="1200"/>
                            </p:stCondLst>
                            <p:childTnLst>
                              <p:par>
                                <p:cTn id="44" presetID="1" presetClass="entr" presetSubtype="0" fill="hold" nodeType="afterEffect">
                                  <p:stCondLst>
                                    <p:cond delay="100"/>
                                  </p:stCondLst>
                                  <p:childTnLst>
                                    <p:set>
                                      <p:cBhvr>
                                        <p:cTn id="45" dur="1" fill="hold">
                                          <p:stCondLst>
                                            <p:cond delay="0"/>
                                          </p:stCondLst>
                                        </p:cTn>
                                        <p:tgtEl>
                                          <p:spTgt spid="121"/>
                                        </p:tgtEl>
                                        <p:attrNameLst>
                                          <p:attrName>style.visibility</p:attrName>
                                        </p:attrNameLst>
                                      </p:cBhvr>
                                      <p:to>
                                        <p:strVal val="visible"/>
                                      </p:to>
                                    </p:set>
                                  </p:childTnLst>
                                </p:cTn>
                              </p:par>
                            </p:childTnLst>
                          </p:cTn>
                        </p:par>
                        <p:par>
                          <p:cTn id="46" fill="hold">
                            <p:stCondLst>
                              <p:cond delay="1300"/>
                            </p:stCondLst>
                            <p:childTnLst>
                              <p:par>
                                <p:cTn id="47" presetID="1" presetClass="entr" presetSubtype="0" fill="hold" nodeType="afterEffect">
                                  <p:stCondLst>
                                    <p:cond delay="100"/>
                                  </p:stCondLst>
                                  <p:childTnLst>
                                    <p:set>
                                      <p:cBhvr>
                                        <p:cTn id="48" dur="1" fill="hold">
                                          <p:stCondLst>
                                            <p:cond delay="0"/>
                                          </p:stCondLst>
                                        </p:cTn>
                                        <p:tgtEl>
                                          <p:spTgt spid="128"/>
                                        </p:tgtEl>
                                        <p:attrNameLst>
                                          <p:attrName>style.visibility</p:attrName>
                                        </p:attrNameLst>
                                      </p:cBhvr>
                                      <p:to>
                                        <p:strVal val="visible"/>
                                      </p:to>
                                    </p:set>
                                  </p:childTnLst>
                                </p:cTn>
                              </p:par>
                            </p:childTnLst>
                          </p:cTn>
                        </p:par>
                        <p:par>
                          <p:cTn id="49" fill="hold">
                            <p:stCondLst>
                              <p:cond delay="1400"/>
                            </p:stCondLst>
                            <p:childTnLst>
                              <p:par>
                                <p:cTn id="50" presetID="1" presetClass="entr" presetSubtype="0" fill="hold" nodeType="afterEffect">
                                  <p:stCondLst>
                                    <p:cond delay="100"/>
                                  </p:stCondLst>
                                  <p:childTnLst>
                                    <p:set>
                                      <p:cBhvr>
                                        <p:cTn id="51" dur="1" fill="hold">
                                          <p:stCondLst>
                                            <p:cond delay="0"/>
                                          </p:stCondLst>
                                        </p:cTn>
                                        <p:tgtEl>
                                          <p:spTgt spid="135"/>
                                        </p:tgtEl>
                                        <p:attrNameLst>
                                          <p:attrName>style.visibility</p:attrName>
                                        </p:attrNameLst>
                                      </p:cBhvr>
                                      <p:to>
                                        <p:strVal val="visible"/>
                                      </p:to>
                                    </p:set>
                                  </p:childTnLst>
                                </p:cTn>
                              </p:par>
                            </p:childTnLst>
                          </p:cTn>
                        </p:par>
                        <p:par>
                          <p:cTn id="52" fill="hold">
                            <p:stCondLst>
                              <p:cond delay="1500"/>
                            </p:stCondLst>
                            <p:childTnLst>
                              <p:par>
                                <p:cTn id="53" presetID="1" presetClass="entr" presetSubtype="0" fill="hold" nodeType="afterEffect">
                                  <p:stCondLst>
                                    <p:cond delay="100"/>
                                  </p:stCondLst>
                                  <p:childTnLst>
                                    <p:set>
                                      <p:cBhvr>
                                        <p:cTn id="54" dur="1" fill="hold">
                                          <p:stCondLst>
                                            <p:cond delay="0"/>
                                          </p:stCondLst>
                                        </p:cTn>
                                        <p:tgtEl>
                                          <p:spTgt spid="142"/>
                                        </p:tgtEl>
                                        <p:attrNameLst>
                                          <p:attrName>style.visibility</p:attrName>
                                        </p:attrNameLst>
                                      </p:cBhvr>
                                      <p:to>
                                        <p:strVal val="visible"/>
                                      </p:to>
                                    </p:set>
                                  </p:childTnLst>
                                </p:cTn>
                              </p:par>
                            </p:childTnLst>
                          </p:cTn>
                        </p:par>
                        <p:par>
                          <p:cTn id="55" fill="hold">
                            <p:stCondLst>
                              <p:cond delay="1600"/>
                            </p:stCondLst>
                            <p:childTnLst>
                              <p:par>
                                <p:cTn id="56" presetID="1" presetClass="entr" presetSubtype="0" fill="hold" nodeType="afterEffect">
                                  <p:stCondLst>
                                    <p:cond delay="100"/>
                                  </p:stCondLst>
                                  <p:childTnLst>
                                    <p:set>
                                      <p:cBhvr>
                                        <p:cTn id="57" dur="1" fill="hold">
                                          <p:stCondLst>
                                            <p:cond delay="0"/>
                                          </p:stCondLst>
                                        </p:cTn>
                                        <p:tgtEl>
                                          <p:spTgt spid="149"/>
                                        </p:tgtEl>
                                        <p:attrNameLst>
                                          <p:attrName>style.visibility</p:attrName>
                                        </p:attrNameLst>
                                      </p:cBhvr>
                                      <p:to>
                                        <p:strVal val="visible"/>
                                      </p:to>
                                    </p:set>
                                  </p:childTnLst>
                                </p:cTn>
                              </p:par>
                            </p:childTnLst>
                          </p:cTn>
                        </p:par>
                        <p:par>
                          <p:cTn id="58" fill="hold">
                            <p:stCondLst>
                              <p:cond delay="1700"/>
                            </p:stCondLst>
                            <p:childTnLst>
                              <p:par>
                                <p:cTn id="59" presetID="1" presetClass="entr" presetSubtype="0" fill="hold" nodeType="afterEffect">
                                  <p:stCondLst>
                                    <p:cond delay="100"/>
                                  </p:stCondLst>
                                  <p:childTnLst>
                                    <p:set>
                                      <p:cBhvr>
                                        <p:cTn id="60" dur="1" fill="hold">
                                          <p:stCondLst>
                                            <p:cond delay="0"/>
                                          </p:stCondLst>
                                        </p:cTn>
                                        <p:tgtEl>
                                          <p:spTgt spid="156"/>
                                        </p:tgtEl>
                                        <p:attrNameLst>
                                          <p:attrName>style.visibility</p:attrName>
                                        </p:attrNameLst>
                                      </p:cBhvr>
                                      <p:to>
                                        <p:strVal val="visible"/>
                                      </p:to>
                                    </p:set>
                                  </p:childTnLst>
                                </p:cTn>
                              </p:par>
                            </p:childTnLst>
                          </p:cTn>
                        </p:par>
                        <p:par>
                          <p:cTn id="61" fill="hold">
                            <p:stCondLst>
                              <p:cond delay="1800"/>
                            </p:stCondLst>
                            <p:childTnLst>
                              <p:par>
                                <p:cTn id="62" presetID="1" presetClass="entr" presetSubtype="0" fill="hold" nodeType="afterEffect">
                                  <p:stCondLst>
                                    <p:cond delay="100"/>
                                  </p:stCondLst>
                                  <p:childTnLst>
                                    <p:set>
                                      <p:cBhvr>
                                        <p:cTn id="63" dur="1" fill="hold">
                                          <p:stCondLst>
                                            <p:cond delay="0"/>
                                          </p:stCondLst>
                                        </p:cTn>
                                        <p:tgtEl>
                                          <p:spTgt spid="163"/>
                                        </p:tgtEl>
                                        <p:attrNameLst>
                                          <p:attrName>style.visibility</p:attrName>
                                        </p:attrNameLst>
                                      </p:cBhvr>
                                      <p:to>
                                        <p:strVal val="visible"/>
                                      </p:to>
                                    </p:set>
                                  </p:childTnLst>
                                </p:cTn>
                              </p:par>
                            </p:childTnLst>
                          </p:cTn>
                        </p:par>
                        <p:par>
                          <p:cTn id="64" fill="hold">
                            <p:stCondLst>
                              <p:cond delay="1900"/>
                            </p:stCondLst>
                            <p:childTnLst>
                              <p:par>
                                <p:cTn id="65" presetID="1" presetClass="entr" presetSubtype="0" fill="hold" nodeType="afterEffect">
                                  <p:stCondLst>
                                    <p:cond delay="100"/>
                                  </p:stCondLst>
                                  <p:childTnLst>
                                    <p:set>
                                      <p:cBhvr>
                                        <p:cTn id="66" dur="1" fill="hold">
                                          <p:stCondLst>
                                            <p:cond delay="0"/>
                                          </p:stCondLst>
                                        </p:cTn>
                                        <p:tgtEl>
                                          <p:spTgt spid="170"/>
                                        </p:tgtEl>
                                        <p:attrNameLst>
                                          <p:attrName>style.visibility</p:attrName>
                                        </p:attrNameLst>
                                      </p:cBhvr>
                                      <p:to>
                                        <p:strVal val="visible"/>
                                      </p:to>
                                    </p:set>
                                  </p:childTnLst>
                                </p:cTn>
                              </p:par>
                            </p:childTnLst>
                          </p:cTn>
                        </p:par>
                        <p:par>
                          <p:cTn id="67" fill="hold">
                            <p:stCondLst>
                              <p:cond delay="2000"/>
                            </p:stCondLst>
                            <p:childTnLst>
                              <p:par>
                                <p:cTn id="68" presetID="1" presetClass="entr" presetSubtype="0" fill="hold" nodeType="afterEffect">
                                  <p:stCondLst>
                                    <p:cond delay="100"/>
                                  </p:stCondLst>
                                  <p:childTnLst>
                                    <p:set>
                                      <p:cBhvr>
                                        <p:cTn id="69" dur="1" fill="hold">
                                          <p:stCondLst>
                                            <p:cond delay="0"/>
                                          </p:stCondLst>
                                        </p:cTn>
                                        <p:tgtEl>
                                          <p:spTgt spid="177"/>
                                        </p:tgtEl>
                                        <p:attrNameLst>
                                          <p:attrName>style.visibility</p:attrName>
                                        </p:attrNameLst>
                                      </p:cBhvr>
                                      <p:to>
                                        <p:strVal val="visible"/>
                                      </p:to>
                                    </p:set>
                                  </p:childTnLst>
                                </p:cTn>
                              </p:par>
                            </p:childTnLst>
                          </p:cTn>
                        </p:par>
                        <p:par>
                          <p:cTn id="70" fill="hold">
                            <p:stCondLst>
                              <p:cond delay="2100"/>
                            </p:stCondLst>
                            <p:childTnLst>
                              <p:par>
                                <p:cTn id="71" presetID="1" presetClass="entr" presetSubtype="0" fill="hold" nodeType="afterEffect">
                                  <p:stCondLst>
                                    <p:cond delay="100"/>
                                  </p:stCondLst>
                                  <p:childTnLst>
                                    <p:set>
                                      <p:cBhvr>
                                        <p:cTn id="72" dur="1" fill="hold">
                                          <p:stCondLst>
                                            <p:cond delay="0"/>
                                          </p:stCondLst>
                                        </p:cTn>
                                        <p:tgtEl>
                                          <p:spTgt spid="184"/>
                                        </p:tgtEl>
                                        <p:attrNameLst>
                                          <p:attrName>style.visibility</p:attrName>
                                        </p:attrNameLst>
                                      </p:cBhvr>
                                      <p:to>
                                        <p:strVal val="visible"/>
                                      </p:to>
                                    </p:set>
                                  </p:childTnLst>
                                </p:cTn>
                              </p:par>
                            </p:childTnLst>
                          </p:cTn>
                        </p:par>
                        <p:par>
                          <p:cTn id="73" fill="hold">
                            <p:stCondLst>
                              <p:cond delay="2200"/>
                            </p:stCondLst>
                            <p:childTnLst>
                              <p:par>
                                <p:cTn id="74" presetID="1" presetClass="entr" presetSubtype="0" fill="hold" nodeType="afterEffect">
                                  <p:stCondLst>
                                    <p:cond delay="100"/>
                                  </p:stCondLst>
                                  <p:childTnLst>
                                    <p:set>
                                      <p:cBhvr>
                                        <p:cTn id="75" dur="1" fill="hold">
                                          <p:stCondLst>
                                            <p:cond delay="0"/>
                                          </p:stCondLst>
                                        </p:cTn>
                                        <p:tgtEl>
                                          <p:spTgt spid="191"/>
                                        </p:tgtEl>
                                        <p:attrNameLst>
                                          <p:attrName>style.visibility</p:attrName>
                                        </p:attrNameLst>
                                      </p:cBhvr>
                                      <p:to>
                                        <p:strVal val="visible"/>
                                      </p:to>
                                    </p:set>
                                  </p:childTnLst>
                                </p:cTn>
                              </p:par>
                            </p:childTnLst>
                          </p:cTn>
                        </p:par>
                        <p:par>
                          <p:cTn id="76" fill="hold">
                            <p:stCondLst>
                              <p:cond delay="2300"/>
                            </p:stCondLst>
                            <p:childTnLst>
                              <p:par>
                                <p:cTn id="77" presetID="1" presetClass="entr" presetSubtype="0" fill="hold" nodeType="afterEffect">
                                  <p:stCondLst>
                                    <p:cond delay="100"/>
                                  </p:stCondLst>
                                  <p:childTnLst>
                                    <p:set>
                                      <p:cBhvr>
                                        <p:cTn id="78" dur="1" fill="hold">
                                          <p:stCondLst>
                                            <p:cond delay="0"/>
                                          </p:stCondLst>
                                        </p:cTn>
                                        <p:tgtEl>
                                          <p:spTgt spid="198"/>
                                        </p:tgtEl>
                                        <p:attrNameLst>
                                          <p:attrName>style.visibility</p:attrName>
                                        </p:attrNameLst>
                                      </p:cBhvr>
                                      <p:to>
                                        <p:strVal val="visible"/>
                                      </p:to>
                                    </p:set>
                                  </p:childTnLst>
                                </p:cTn>
                              </p:par>
                            </p:childTnLst>
                          </p:cTn>
                        </p:par>
                        <p:par>
                          <p:cTn id="79" fill="hold">
                            <p:stCondLst>
                              <p:cond delay="2400"/>
                            </p:stCondLst>
                            <p:childTnLst>
                              <p:par>
                                <p:cTn id="80" presetID="1" presetClass="entr" presetSubtype="0" fill="hold" nodeType="afterEffect">
                                  <p:stCondLst>
                                    <p:cond delay="100"/>
                                  </p:stCondLst>
                                  <p:childTnLst>
                                    <p:set>
                                      <p:cBhvr>
                                        <p:cTn id="81" dur="1" fill="hold">
                                          <p:stCondLst>
                                            <p:cond delay="0"/>
                                          </p:stCondLst>
                                        </p:cTn>
                                        <p:tgtEl>
                                          <p:spTgt spid="205"/>
                                        </p:tgtEl>
                                        <p:attrNameLst>
                                          <p:attrName>style.visibility</p:attrName>
                                        </p:attrNameLst>
                                      </p:cBhvr>
                                      <p:to>
                                        <p:strVal val="visible"/>
                                      </p:to>
                                    </p:set>
                                  </p:childTnLst>
                                </p:cTn>
                              </p:par>
                            </p:childTnLst>
                          </p:cTn>
                        </p:par>
                        <p:par>
                          <p:cTn id="82" fill="hold">
                            <p:stCondLst>
                              <p:cond delay="2500"/>
                            </p:stCondLst>
                            <p:childTnLst>
                              <p:par>
                                <p:cTn id="83" presetID="1" presetClass="entr" presetSubtype="0" fill="hold" nodeType="afterEffect">
                                  <p:stCondLst>
                                    <p:cond delay="100"/>
                                  </p:stCondLst>
                                  <p:childTnLst>
                                    <p:set>
                                      <p:cBhvr>
                                        <p:cTn id="84" dur="1" fill="hold">
                                          <p:stCondLst>
                                            <p:cond delay="0"/>
                                          </p:stCondLst>
                                        </p:cTn>
                                        <p:tgtEl>
                                          <p:spTgt spid="212"/>
                                        </p:tgtEl>
                                        <p:attrNameLst>
                                          <p:attrName>style.visibility</p:attrName>
                                        </p:attrNameLst>
                                      </p:cBhvr>
                                      <p:to>
                                        <p:strVal val="visible"/>
                                      </p:to>
                                    </p:set>
                                  </p:childTnLst>
                                </p:cTn>
                              </p:par>
                            </p:childTnLst>
                          </p:cTn>
                        </p:par>
                        <p:par>
                          <p:cTn id="85" fill="hold">
                            <p:stCondLst>
                              <p:cond delay="2600"/>
                            </p:stCondLst>
                            <p:childTnLst>
                              <p:par>
                                <p:cTn id="86" presetID="1" presetClass="entr" presetSubtype="0" fill="hold" nodeType="afterEffect">
                                  <p:stCondLst>
                                    <p:cond delay="100"/>
                                  </p:stCondLst>
                                  <p:childTnLst>
                                    <p:set>
                                      <p:cBhvr>
                                        <p:cTn id="87"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a:t>
            </a:r>
            <a:r>
              <a:rPr lang="en-US" err="1"/>
              <a:t>serverless</a:t>
            </a:r>
            <a:r>
              <a:rPr lang="en-US"/>
              <a:t>”</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2165473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0.xml><?xml version="1.0" encoding="utf-8"?>
<a:theme xmlns:a="http://schemas.openxmlformats.org/drawingml/2006/main" name="1_Azure 2015">
  <a:themeElements>
    <a:clrScheme name="Cloud+Enterprise Fall 2016">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00188F"/>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FD0A0AB8-9770-4A62-B2F1-B966FFF80697}"/>
    </a:ext>
  </a:extLst>
</a:theme>
</file>

<file path=ppt/theme/theme12.xml><?xml version="1.0" encoding="utf-8"?>
<a:theme xmlns:a="http://schemas.openxmlformats.org/drawingml/2006/main" name="5-50090_S4_Q3_FY17_Dark_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rgbClr val="00B0F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827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38100">
          <a:solidFill>
            <a:schemeClr val="bg1">
              <a:lumMod val="7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7.xml><?xml version="1.0" encoding="utf-8"?>
<a:theme xmlns:a="http://schemas.openxmlformats.org/drawingml/2006/main" name="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EF_2016_16x9_Template.potx" id="{6F30CEFF-F50E-40BF-A940-626D9DAB7388}" vid="{54660BE7-FAAC-478F-8C28-F8D5586CEB3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8" ma:contentTypeDescription="A document content type used by Infopedia." ma:contentTypeScope="" ma:versionID="7850c4815e8b607193e158599ca437dd">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0e05a955d76a5fc262db402cdcd1fb51"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1" nillable="true" ma:displayName="MediaServiceMetadata" ma:description="" ma:hidden="true" ma:internalName="MediaServiceMetadata" ma:readOnly="true">
      <xsd:simpleType>
        <xsd:restriction base="dms:Note"/>
      </xsd:simpleType>
    </xsd:element>
    <xsd:element name="MediaServiceFastMetadata" ma:index="8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astSharedByUser xmlns="2478d1b8-79bf-461f-b8e8-704d21601f1a">SHAREPOINT\system</LastSharedByUser>
    <LastSharedByTime xmlns="2478d1b8-79bf-461f-b8e8-704d21601f1a">2016-10-26T02:14:35+00:00</LastSharedByTime>
    <DocumentDescription xmlns="230e9df3-be65-4c73-a93b-d1236ebd677e">What are serverless functions and how are they different? Find out our a serverless pattern might be useful for your scenario.</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Jeremy Thake</DisplayName>
        <AccountId>25586</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applications</TermName>
          <TermId xmlns="http://schemas.microsoft.com/office/infopath/2007/PartnerControls">9aef2011-c167-449d-82f4-36727df3ac32</TermId>
        </TermInfo>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https://microsoft.sharepoint.com/sites/Infopedia_G01KC/Media/Thumbnails/G01KC-1-18835/Azurefunctions.jpg</Url>
      <Description>https://microsoft.sharepoint.com/sites/Infopedia_G01KC/Media/Thumbnails/G01KC-1-18835/Azurefunctions.jpg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169</Value>
      <Value>14</Value>
      <Value>30</Value>
      <Value>29</Value>
      <Value>31</Value>
      <Value>26</Value>
      <Value>42</Value>
      <Value>475</Value>
      <Value>346</Value>
      <Value>21</Value>
      <Value>20</Value>
      <Value>34</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G01KC-99682991-18842</_dlc_DocId>
    <_dlc_DocIdUrl xmlns="230e9df3-be65-4c73-a93b-d1236ebd677e">
      <Url>https://microsoft.sharepoint.com/sites/Infopedia_G01KC/_layouts/15/DocIdRedir.aspx?ID=G01KC-99682991-18842</Url>
      <Description>G01KC-99682991-18842</Description>
    </_dlc_DocIdUrl>
    <ODSWF2_x0028_1_x0029_ xmlns="b3bc04a5-d503-43b1-b98c-a8cf663329d9">
      <Url xsi:nil="true"/>
      <Description xsi:nil="true"/>
    </ODSWF2_x0028_1_x0029_>
    <ODSWF2 xmlns="b3bc04a5-d503-43b1-b98c-a8cf663329d9">
      <Url xsi:nil="true"/>
      <Description xsi:nil="true"/>
    </ODSWF2>
    <ODSWF_x0028_1_x0029_ xmlns="b3bc04a5-d503-43b1-b98c-a8cf663329d9">
      <Url xsi:nil="true"/>
      <Description xsi:nil="true"/>
    </ODSWF_x0028_1_x0029_>
    <ODSWF_x0028_1_x0029_0 xmlns="b3bc04a5-d503-43b1-b98c-a8cf663329d9">
      <Url xsi:nil="true"/>
      <Description xsi:nil="true"/>
    </ODSWF_x0028_1_x0029_0>
    <Update_x0020_Parent_x0020_Child_x0020_Relation_x0028_1_x0029_1 xmlns="b3bc04a5-d503-43b1-b98c-a8cf663329d9">
      <Url xsi:nil="true"/>
      <Description xsi:nil="true"/>
    </Update_x0020_Parent_x0020_Child_x0020_Relation_x0028_1_x0029_1>
    <ODSWF_x0028_1_x0029_1 xmlns="b3bc04a5-d503-43b1-b98c-a8cf663329d9">
      <Url xsi:nil="true"/>
      <Description xsi:nil="true"/>
    </ODSWF_x0028_1_x0029_1>
    <ODSWF1 xmlns="b3bc04a5-d503-43b1-b98c-a8cf663329d9">
      <Url xsi:nil="true"/>
      <Description xsi:nil="true"/>
    </ODSWF1>
    <ODSWF2_x0028_1_x0029_0 xmlns="b3bc04a5-d503-43b1-b98c-a8cf663329d9">
      <Url xsi:nil="true"/>
      <Description xsi:nil="true"/>
    </ODSWF2_x0028_1_x0029_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B17224EA-B997-4A29-A678-DE36FCA318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B4D36A-C154-4D84-8294-CC2D904A90A6}">
  <ds:schemaRefs>
    <ds:schemaRef ds:uri="http://schemas.microsoft.com/office/2006/documentManagement/types"/>
    <ds:schemaRef ds:uri="230e9df3-be65-4c73-a93b-d1236ebd677e"/>
    <ds:schemaRef ds:uri="http://schemas.microsoft.com/office/infopath/2007/PartnerControls"/>
    <ds:schemaRef ds:uri="http://purl.org/dc/elements/1.1/"/>
    <ds:schemaRef ds:uri="http://schemas.openxmlformats.org/package/2006/metadata/core-properties"/>
    <ds:schemaRef ds:uri="2478d1b8-79bf-461f-b8e8-704d21601f1a"/>
    <ds:schemaRef ds:uri="b3bc04a5-d503-43b1-b98c-a8cf663329d9"/>
    <ds:schemaRef ds:uri="230E9DF3-BE65-4C73-A93B-D1236EBD677E"/>
    <ds:schemaRef ds:uri="http://schemas.microsoft.com/sharepoint/v3"/>
    <ds:schemaRef ds:uri="http://purl.org/dc/term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CC6F9CC4-B826-4737-BAD3-C82F2CFD9006}">
  <ds:schemaRefs>
    <ds:schemaRef ds:uri="http://schemas.microsoft.com/sharepoint/v3/contenttype/forms"/>
  </ds:schemaRefs>
</ds:datastoreItem>
</file>

<file path=customXml/itemProps4.xml><?xml version="1.0" encoding="utf-8"?>
<ds:datastoreItem xmlns:ds="http://schemas.openxmlformats.org/officeDocument/2006/customXml" ds:itemID="{A94EC892-D1CD-44C0-A392-0494F9B6A694}">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21</TotalTime>
  <Words>2785</Words>
  <Application>Microsoft Office PowerPoint</Application>
  <PresentationFormat>Widescreen</PresentationFormat>
  <Paragraphs>568</Paragraphs>
  <Slides>37</Slides>
  <Notes>19</Notes>
  <HiddenSlides>0</HiddenSlides>
  <MMClips>0</MMClips>
  <ScaleCrop>false</ScaleCrop>
  <HeadingPairs>
    <vt:vector size="6" baseType="variant">
      <vt:variant>
        <vt:lpstr>Fonts Used</vt:lpstr>
      </vt:variant>
      <vt:variant>
        <vt:i4>14</vt:i4>
      </vt:variant>
      <vt:variant>
        <vt:lpstr>Theme</vt:lpstr>
      </vt:variant>
      <vt:variant>
        <vt:i4>12</vt:i4>
      </vt:variant>
      <vt:variant>
        <vt:lpstr>Slide Titles</vt:lpstr>
      </vt:variant>
      <vt:variant>
        <vt:i4>37</vt:i4>
      </vt:variant>
    </vt:vector>
  </HeadingPairs>
  <TitlesOfParts>
    <vt:vector size="63" baseType="lpstr">
      <vt:lpstr>MS PGothic</vt:lpstr>
      <vt:lpstr>MS PGothic</vt:lpstr>
      <vt:lpstr>Arial</vt:lpstr>
      <vt:lpstr>Calibri</vt:lpstr>
      <vt:lpstr>Calibri Light</vt:lpstr>
      <vt:lpstr>Consolas</vt:lpstr>
      <vt:lpstr>DIN</vt:lpstr>
      <vt:lpstr>Segoe UI</vt:lpstr>
      <vt:lpstr>Segoe UI Black</vt:lpstr>
      <vt:lpstr>Segoe UI Light</vt:lpstr>
      <vt:lpstr>Segoe UI Semibold</vt:lpstr>
      <vt:lpstr>Segoe UI Semilight</vt:lpstr>
      <vt:lpstr>Times New Roman</vt:lpstr>
      <vt:lpstr>Wingdings</vt:lpstr>
      <vt:lpstr>5-30721_Build_2016_Template_Light</vt:lpstr>
      <vt:lpstr>1_BUILD CHARCOAL BACKGROUND</vt:lpstr>
      <vt:lpstr>BUILD CHARCOAL BACKGROUND</vt:lpstr>
      <vt:lpstr>2_Office Theme</vt:lpstr>
      <vt:lpstr>1_Office Theme</vt:lpstr>
      <vt:lpstr>1_WPC 2015 Dark Gray Template</vt:lpstr>
      <vt:lpstr>2_BUILD CHARCOAL BACKGROUND</vt:lpstr>
      <vt:lpstr>Office Theme</vt:lpstr>
      <vt:lpstr>1_5-50002_Ignite_Breakout_Template</vt:lpstr>
      <vt:lpstr>1_Azure 2015</vt:lpstr>
      <vt:lpstr>WHITE TEMPLATE</vt:lpstr>
      <vt:lpstr>5-50090_S4_Q3_FY17_Dark_Template</vt:lpstr>
      <vt:lpstr>Serverless with Azure</vt:lpstr>
      <vt:lpstr>Serverless, the future platform for next gen apps </vt:lpstr>
      <vt:lpstr>What is Serverless? </vt:lpstr>
      <vt:lpstr>Benefits of Serverless </vt:lpstr>
      <vt:lpstr>Build apps faster with Serverless</vt:lpstr>
      <vt:lpstr>Serverless application platform components</vt:lpstr>
      <vt:lpstr>Introducing Functions </vt:lpstr>
      <vt:lpstr>PowerPoint Presentation</vt:lpstr>
      <vt:lpstr>What is “serverless”</vt:lpstr>
      <vt:lpstr>How is it different</vt:lpstr>
      <vt:lpstr>Benefits of “serverless”</vt:lpstr>
      <vt:lpstr>Signs that a serverless pattern might be useful for a given scenario</vt:lpstr>
      <vt:lpstr>PowerPoint Presentation</vt:lpstr>
      <vt:lpstr>PowerPoint Presentation</vt:lpstr>
      <vt:lpstr>Pete’s Blob Demo</vt:lpstr>
      <vt:lpstr>PowerPoint Presentation</vt:lpstr>
      <vt:lpstr>PowerPoint Presentation</vt:lpstr>
      <vt:lpstr>Pete’s SPA application</vt:lpstr>
      <vt:lpstr>PowerPoint Presentation</vt:lpstr>
      <vt:lpstr>PowerPoint Presentation</vt:lpstr>
      <vt:lpstr>Andrej’s IoT Demo</vt:lpstr>
      <vt:lpstr>PowerPoint Presentation</vt:lpstr>
      <vt:lpstr>Integration</vt:lpstr>
      <vt:lpstr>Microservice tools and approaches</vt:lpstr>
      <vt:lpstr>New Visual Studio 2017 tooling</vt:lpstr>
      <vt:lpstr>Visual Studio 2017 Tooling</vt:lpstr>
      <vt:lpstr>Advanced stuff</vt:lpstr>
      <vt:lpstr>Patterns to follow</vt:lpstr>
      <vt:lpstr>Platform and scaling</vt:lpstr>
      <vt:lpstr>Dynamic tier pricing</vt:lpstr>
      <vt:lpstr>Introducing Azure Logic Apps </vt:lpstr>
      <vt:lpstr>Logic Apps </vt:lpstr>
      <vt:lpstr>Logic Apps connects everything</vt:lpstr>
      <vt:lpstr>PowerPoint Presentation</vt:lpstr>
      <vt:lpstr>Logic Apps Demo</vt:lpstr>
      <vt:lpstr>Summary: build apps faster</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 with Azure</dc:title>
  <cp:lastModifiedBy>Michael Collier</cp:lastModifiedBy>
  <cp:revision>1</cp:revision>
  <dcterms:modified xsi:type="dcterms:W3CDTF">2017-08-15T18:45:00Z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14;#customer ready|8986c41d-21c5-4f8f-8a12-ea4625b46858</vt:lpwstr>
  </property>
  <property fmtid="{D5CDD505-2E9C-101B-9397-08002B2CF9AE}" pid="7" name="Industries">
    <vt:lpwstr/>
  </property>
  <property fmtid="{D5CDD505-2E9C-101B-9397-08002B2CF9AE}" pid="8" name="Roles">
    <vt:lpwstr/>
  </property>
  <property fmtid="{D5CDD505-2E9C-101B-9397-08002B2CF9AE}" pid="9" name="Competitors">
    <vt:lpwstr/>
  </property>
  <property fmtid="{D5CDD505-2E9C-101B-9397-08002B2CF9AE}" pid="10" name="SMSGDomain">
    <vt:lpwstr>21;#Cloud and Enterprise|adc2fe87-c79a-4ded-a449-3f86b954069d;#20;#Microsoft Azure Domain|d600a391-d529-4311-892b-2c05c1ab2538</vt:lpwstr>
  </property>
  <property fmtid="{D5CDD505-2E9C-101B-9397-08002B2CF9AE}" pid="11" name="BusinessArchitecture">
    <vt:lpwstr/>
  </property>
  <property fmtid="{D5CDD505-2E9C-101B-9397-08002B2CF9AE}" pid="12" name="Products">
    <vt:lpwstr>26;#Microsoft Azure|669a3112-5edf-444b-a003-630063601f07;#475;#applications|9aef2011-c167-449d-82f4-36727df3ac32;#346;#software development tools|24853bda-fb66-4716-8bc8-88d26fdb57cb</vt:lpwstr>
  </property>
  <property fmtid="{D5CDD505-2E9C-101B-9397-08002B2CF9AE}" pid="13" name="ActivitiesAndPrograms">
    <vt:lpwstr/>
  </property>
  <property fmtid="{D5CDD505-2E9C-101B-9397-08002B2CF9AE}" pid="14" name="Segments">
    <vt:lpwstr/>
  </property>
  <property fmtid="{D5CDD505-2E9C-101B-9397-08002B2CF9AE}" pid="15" name="Partners">
    <vt:lpwstr/>
  </property>
  <property fmtid="{D5CDD505-2E9C-101B-9397-08002B2CF9AE}" pid="16" name="Topics">
    <vt:lpwstr>29;#features|94b87768-f145-4764-adbd-fec700e47348;#30;#hub subset|c6bfd112-b986-4a0a-aa8d-90e767bfdfa6</vt:lpwstr>
  </property>
  <property fmtid="{D5CDD505-2E9C-101B-9397-08002B2CF9AE}" pid="17" name="Groups">
    <vt:lpwstr>31;#Microsoft Azure Marketing|0958c357-5252-473f-8b4e-42f27525a99d;#34;#Worldwide Readiness|c6595b84-b463-470a-bb46-2a47364645be;#42;#Cloud and Enterprise Marketing Group|4f75e184-e5aa-4234-a07f-b032d60df254</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d7cb5187-7108-45d2-9d59-03215b5559d3</vt:lpwstr>
  </property>
  <property fmtid="{D5CDD505-2E9C-101B-9397-08002B2CF9AE}" pid="21" name="of67e5d4b76f4a9db8769983fda9cec0">
    <vt:lpwstr/>
  </property>
  <property fmtid="{D5CDD505-2E9C-101B-9397-08002B2CF9AE}" pid="22" name="NewsType">
    <vt:lpwstr/>
  </property>
  <property fmtid="{D5CDD505-2E9C-101B-9397-08002B2CF9AE}" pid="23" name="ItemType">
    <vt:lpwstr>169;#presentations|317da5a4-398e-4c38-b265-afd519770055</vt:lpwstr>
  </property>
  <property fmtid="{D5CDD505-2E9C-101B-9397-08002B2CF9AE}" pid="24" name="ga0c0bf70a6644469c61b3efa7025301">
    <vt:lpwstr/>
  </property>
  <property fmtid="{D5CDD505-2E9C-101B-9397-08002B2CF9AE}" pid="25" name="MSProducts">
    <vt:lpwstr/>
  </property>
  <property fmtid="{D5CDD505-2E9C-101B-9397-08002B2CF9AE}" pid="26" name="ExperienceContentType">
    <vt:lpwstr/>
  </property>
  <property fmtid="{D5CDD505-2E9C-101B-9397-08002B2CF9AE}" pid="27" name="SMSGTags">
    <vt:lpwstr/>
  </property>
  <property fmtid="{D5CDD505-2E9C-101B-9397-08002B2CF9AE}" pid="28" name="MSPhysicalGeography">
    <vt:lpwstr/>
  </property>
  <property fmtid="{D5CDD505-2E9C-101B-9397-08002B2CF9AE}" pid="29" name="EnterpriseDomainTags">
    <vt:lpwstr/>
  </property>
  <property fmtid="{D5CDD505-2E9C-101B-9397-08002B2CF9AE}" pid="30" name="j3562c58ee414e028925bc902cfc01a1">
    <vt:lpwstr/>
  </property>
  <property fmtid="{D5CDD505-2E9C-101B-9397-08002B2CF9AE}" pid="31" name="l6f004f21209409da86a713c0f24627d">
    <vt:lpwstr/>
  </property>
  <property fmtid="{D5CDD505-2E9C-101B-9397-08002B2CF9AE}" pid="32" name="la4444b61d19467597d63190b69ac227">
    <vt:lpwstr/>
  </property>
  <property fmtid="{D5CDD505-2E9C-101B-9397-08002B2CF9AE}" pid="33" name="MSProductsTaxHTField0">
    <vt:lpwstr/>
  </property>
  <property fmtid="{D5CDD505-2E9C-101B-9397-08002B2CF9AE}" pid="34" name="Languages">
    <vt:lpwstr/>
  </property>
  <property fmtid="{D5CDD505-2E9C-101B-9397-08002B2CF9AE}" pid="35" name="e8080b0481964c759b2c36ae49591b31">
    <vt:lpwstr/>
  </property>
  <property fmtid="{D5CDD505-2E9C-101B-9397-08002B2CF9AE}" pid="36" name="TechnicalLevel">
    <vt:lpwstr/>
  </property>
  <property fmtid="{D5CDD505-2E9C-101B-9397-08002B2CF9AE}" pid="37" name="ldac8aee9d1f469e8cd8c3f8d6a615f2">
    <vt:lpwstr/>
  </property>
  <property fmtid="{D5CDD505-2E9C-101B-9397-08002B2CF9AE}" pid="38" name="EmployeeRole">
    <vt:lpwstr/>
  </property>
  <property fmtid="{D5CDD505-2E9C-101B-9397-08002B2CF9AE}" pid="39" name="NewsTopic">
    <vt:lpwstr/>
  </property>
  <property fmtid="{D5CDD505-2E9C-101B-9397-08002B2CF9AE}" pid="40" name="NewsSource">
    <vt:lpwstr/>
  </property>
  <property fmtid="{D5CDD505-2E9C-101B-9397-08002B2CF9AE}" pid="41" name="_docset_NoMedatataSyncRequired">
    <vt:lpwstr>False</vt:lpwstr>
  </property>
</Properties>
</file>